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5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1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1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2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0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6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8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0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0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7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8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C676C-28EF-4544-8ACA-4A054C915EAD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2099-3098-455F-AD8D-977C72407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4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12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8.png"/><Relationship Id="rId10" Type="http://schemas.openxmlformats.org/officeDocument/2006/relationships/image" Target="../media/image25.png"/><Relationship Id="rId4" Type="http://schemas.openxmlformats.org/officeDocument/2006/relationships/image" Target="../media/image22.png"/><Relationship Id="rId9" Type="http://schemas.openxmlformats.org/officeDocument/2006/relationships/image" Target="../media/image17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15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12" Type="http://schemas.openxmlformats.org/officeDocument/2006/relationships/image" Target="../media/image16.png"/><Relationship Id="rId17" Type="http://schemas.openxmlformats.org/officeDocument/2006/relationships/image" Target="../media/image14.png"/><Relationship Id="rId2" Type="http://schemas.openxmlformats.org/officeDocument/2006/relationships/image" Target="../media/image3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9.png"/><Relationship Id="rId5" Type="http://schemas.openxmlformats.org/officeDocument/2006/relationships/image" Target="../media/image7.png"/><Relationship Id="rId15" Type="http://schemas.openxmlformats.org/officeDocument/2006/relationships/image" Target="../media/image18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26" Type="http://schemas.openxmlformats.org/officeDocument/2006/relationships/image" Target="../media/image74.png"/><Relationship Id="rId39" Type="http://schemas.openxmlformats.org/officeDocument/2006/relationships/image" Target="../media/image87.png"/><Relationship Id="rId3" Type="http://schemas.openxmlformats.org/officeDocument/2006/relationships/image" Target="../media/image51.png"/><Relationship Id="rId21" Type="http://schemas.openxmlformats.org/officeDocument/2006/relationships/image" Target="../media/image69.png"/><Relationship Id="rId34" Type="http://schemas.openxmlformats.org/officeDocument/2006/relationships/image" Target="../media/image82.png"/><Relationship Id="rId42" Type="http://schemas.openxmlformats.org/officeDocument/2006/relationships/image" Target="../media/image90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5" Type="http://schemas.openxmlformats.org/officeDocument/2006/relationships/image" Target="../media/image73.png"/><Relationship Id="rId33" Type="http://schemas.openxmlformats.org/officeDocument/2006/relationships/image" Target="../media/image81.png"/><Relationship Id="rId38" Type="http://schemas.openxmlformats.org/officeDocument/2006/relationships/image" Target="../media/image86.png"/><Relationship Id="rId2" Type="http://schemas.openxmlformats.org/officeDocument/2006/relationships/image" Target="../media/image3.png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29" Type="http://schemas.openxmlformats.org/officeDocument/2006/relationships/image" Target="../media/image77.png"/><Relationship Id="rId41" Type="http://schemas.openxmlformats.org/officeDocument/2006/relationships/image" Target="../media/image8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24" Type="http://schemas.openxmlformats.org/officeDocument/2006/relationships/image" Target="../media/image72.png"/><Relationship Id="rId32" Type="http://schemas.openxmlformats.org/officeDocument/2006/relationships/image" Target="../media/image80.png"/><Relationship Id="rId37" Type="http://schemas.openxmlformats.org/officeDocument/2006/relationships/image" Target="../media/image85.png"/><Relationship Id="rId40" Type="http://schemas.openxmlformats.org/officeDocument/2006/relationships/image" Target="../media/image88.png"/><Relationship Id="rId45" Type="http://schemas.openxmlformats.org/officeDocument/2006/relationships/image" Target="../media/image93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23" Type="http://schemas.openxmlformats.org/officeDocument/2006/relationships/image" Target="../media/image71.png"/><Relationship Id="rId28" Type="http://schemas.openxmlformats.org/officeDocument/2006/relationships/image" Target="../media/image76.png"/><Relationship Id="rId36" Type="http://schemas.openxmlformats.org/officeDocument/2006/relationships/image" Target="../media/image84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31" Type="http://schemas.openxmlformats.org/officeDocument/2006/relationships/image" Target="../media/image79.png"/><Relationship Id="rId44" Type="http://schemas.openxmlformats.org/officeDocument/2006/relationships/image" Target="../media/image92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Relationship Id="rId22" Type="http://schemas.openxmlformats.org/officeDocument/2006/relationships/image" Target="../media/image70.png"/><Relationship Id="rId27" Type="http://schemas.openxmlformats.org/officeDocument/2006/relationships/image" Target="../media/image75.png"/><Relationship Id="rId30" Type="http://schemas.openxmlformats.org/officeDocument/2006/relationships/image" Target="../media/image78.png"/><Relationship Id="rId35" Type="http://schemas.openxmlformats.org/officeDocument/2006/relationships/image" Target="../media/image83.png"/><Relationship Id="rId43" Type="http://schemas.openxmlformats.org/officeDocument/2006/relationships/image" Target="../media/image9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10" Type="http://schemas.openxmlformats.org/officeDocument/2006/relationships/image" Target="../media/image101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 txBox="1"/>
          <p:nvPr/>
        </p:nvSpPr>
        <p:spPr>
          <a:xfrm>
            <a:off x="1710701" y="3159243"/>
            <a:ext cx="7257115" cy="6771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4400" b="1" spc="10" dirty="0">
                <a:solidFill>
                  <a:srgbClr val="FF0066"/>
                </a:solidFill>
                <a:latin typeface="Arial"/>
                <a:cs typeface="Arial"/>
              </a:rPr>
              <a:t>          8086 Microprocessor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048001" y="4876800"/>
            <a:ext cx="6399957" cy="3031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sz="1970" spc="10" dirty="0">
                <a:latin typeface="Arial Black"/>
                <a:cs typeface="Arial Black"/>
              </a:rPr>
              <a:t>Assistant lecturer: Abdullah Thaier Abdalsatir</a:t>
            </a:r>
            <a:endParaRPr sz="1900" dirty="0">
              <a:latin typeface="Arial Black"/>
              <a:cs typeface="Arial Black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89" y="426970"/>
            <a:ext cx="1972309" cy="1650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19140" y="796781"/>
            <a:ext cx="4419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0070C0"/>
                </a:solidFill>
                <a:latin typeface="Bernard MT Condensed" pitchFamily="18" charset="0"/>
              </a:rPr>
              <a:t>Diyala</a:t>
            </a:r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 university 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College of engineering</a:t>
            </a:r>
          </a:p>
          <a:p>
            <a:pPr algn="ctr"/>
            <a:r>
              <a:rPr lang="en-US" dirty="0">
                <a:solidFill>
                  <a:srgbClr val="0070C0"/>
                </a:solidFill>
                <a:latin typeface="Bernard MT Condensed" pitchFamily="18" charset="0"/>
              </a:rPr>
              <a:t>Department of computer engineering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284" y="339682"/>
            <a:ext cx="1676045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14800" y="239351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ernard MT Condensed" panose="02050806060905020404" pitchFamily="18" charset="0"/>
              </a:rPr>
              <a:t>Second stage</a:t>
            </a:r>
          </a:p>
        </p:txBody>
      </p:sp>
    </p:spTree>
    <p:extLst>
      <p:ext uri="{BB962C8B-B14F-4D97-AF65-F5344CB8AC3E}">
        <p14:creationId xmlns:p14="http://schemas.microsoft.com/office/powerpoint/2010/main" val="142401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81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863595" y="733680"/>
            <a:ext cx="384079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4. String Manipulation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921" name="object 921"/>
          <p:cNvSpPr/>
          <p:nvPr/>
        </p:nvSpPr>
        <p:spPr>
          <a:xfrm>
            <a:off x="6615050" y="1140206"/>
            <a:ext cx="829361" cy="278892"/>
          </a:xfrm>
          <a:custGeom>
            <a:avLst/>
            <a:gdLst/>
            <a:ahLst/>
            <a:cxnLst/>
            <a:rect l="l" t="t" r="r" b="b"/>
            <a:pathLst>
              <a:path w="829361" h="278892">
                <a:moveTo>
                  <a:pt x="0" y="278892"/>
                </a:moveTo>
                <a:lnTo>
                  <a:pt x="0" y="0"/>
                </a:lnTo>
                <a:lnTo>
                  <a:pt x="829361" y="0"/>
                </a:lnTo>
                <a:lnTo>
                  <a:pt x="829361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173223" y="1163448"/>
            <a:ext cx="5336461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REP, MOVS, CMPS, SCAS, LODS, STOS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368294" y="1539669"/>
            <a:ext cx="475194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Scan (compare) a string byte or word with accumulator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922" name="object 922"/>
          <p:cNvSpPr/>
          <p:nvPr/>
        </p:nvSpPr>
        <p:spPr>
          <a:xfrm>
            <a:off x="2069592" y="1818462"/>
            <a:ext cx="2503042" cy="4760340"/>
          </a:xfrm>
          <a:custGeom>
            <a:avLst/>
            <a:gdLst/>
            <a:ahLst/>
            <a:cxnLst/>
            <a:rect l="l" t="t" r="r" b="b"/>
            <a:pathLst>
              <a:path w="2503042" h="4760340">
                <a:moveTo>
                  <a:pt x="0" y="4760341"/>
                </a:moveTo>
                <a:lnTo>
                  <a:pt x="0" y="0"/>
                </a:lnTo>
                <a:lnTo>
                  <a:pt x="2503042" y="0"/>
                </a:lnTo>
                <a:lnTo>
                  <a:pt x="2503042" y="4760341"/>
                </a:lnTo>
                <a:lnTo>
                  <a:pt x="0" y="4760341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2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1818462"/>
            <a:ext cx="2503042" cy="462076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3" y="1873425"/>
            <a:ext cx="5052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SCAS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280538"/>
            <a:ext cx="2503042" cy="425196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3" y="2299002"/>
            <a:ext cx="63639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SCASB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705734"/>
            <a:ext cx="2503042" cy="262128"/>
          </a:xfrm>
          <a:prstGeom prst="rect">
            <a:avLst/>
          </a:prstGeom>
        </p:spPr>
      </p:pic>
      <p:pic>
        <p:nvPicPr>
          <p:cNvPr id="92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967863"/>
            <a:ext cx="2503042" cy="263652"/>
          </a:xfrm>
          <a:prstGeom prst="rect">
            <a:avLst/>
          </a:prstGeom>
        </p:spPr>
      </p:pic>
      <p:pic>
        <p:nvPicPr>
          <p:cNvPr id="924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231516"/>
            <a:ext cx="2503042" cy="262127"/>
          </a:xfrm>
          <a:prstGeom prst="rect">
            <a:avLst/>
          </a:prstGeom>
        </p:spPr>
      </p:pic>
      <p:pic>
        <p:nvPicPr>
          <p:cNvPr id="925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493643"/>
            <a:ext cx="2503042" cy="262128"/>
          </a:xfrm>
          <a:prstGeom prst="rect">
            <a:avLst/>
          </a:prstGeom>
        </p:spPr>
      </p:pic>
      <p:pic>
        <p:nvPicPr>
          <p:cNvPr id="926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55720"/>
            <a:ext cx="2503042" cy="262432"/>
          </a:xfrm>
          <a:prstGeom prst="rect">
            <a:avLst/>
          </a:prstGeom>
        </p:spPr>
      </p:pic>
      <p:pic>
        <p:nvPicPr>
          <p:cNvPr id="92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018153"/>
            <a:ext cx="2503042" cy="262128"/>
          </a:xfrm>
          <a:prstGeom prst="rect">
            <a:avLst/>
          </a:prstGeom>
        </p:spPr>
      </p:pic>
      <p:pic>
        <p:nvPicPr>
          <p:cNvPr id="928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280281"/>
            <a:ext cx="2503042" cy="348996"/>
          </a:xfrm>
          <a:prstGeom prst="rect">
            <a:avLst/>
          </a:prstGeom>
        </p:spPr>
      </p:pic>
      <p:pic>
        <p:nvPicPr>
          <p:cNvPr id="92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629277"/>
            <a:ext cx="2503042" cy="216408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2161033" y="4647740"/>
            <a:ext cx="6764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SCASW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923"/>
          <p:cNvSpPr/>
          <p:nvPr/>
        </p:nvSpPr>
        <p:spPr>
          <a:xfrm>
            <a:off x="4584828" y="1818462"/>
            <a:ext cx="5627497" cy="4760340"/>
          </a:xfrm>
          <a:custGeom>
            <a:avLst/>
            <a:gdLst/>
            <a:ahLst/>
            <a:cxnLst/>
            <a:rect l="l" t="t" r="r" b="b"/>
            <a:pathLst>
              <a:path w="5627497" h="4760340">
                <a:moveTo>
                  <a:pt x="0" y="4760341"/>
                </a:moveTo>
                <a:lnTo>
                  <a:pt x="0" y="0"/>
                </a:lnTo>
                <a:lnTo>
                  <a:pt x="5627497" y="0"/>
                </a:lnTo>
                <a:lnTo>
                  <a:pt x="5627497" y="4760341"/>
                </a:lnTo>
                <a:lnTo>
                  <a:pt x="0" y="4760341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30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1818386"/>
            <a:ext cx="5627497" cy="292608"/>
          </a:xfrm>
          <a:prstGeom prst="rect">
            <a:avLst/>
          </a:prstGeom>
        </p:spPr>
      </p:pic>
      <p:pic>
        <p:nvPicPr>
          <p:cNvPr id="931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111071"/>
            <a:ext cx="5627497" cy="385877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4676268" y="2292906"/>
            <a:ext cx="19768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= (ES)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(DI)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32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496947"/>
            <a:ext cx="5627497" cy="216408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4676268" y="2509314"/>
            <a:ext cx="176939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(AL)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6781166" y="2509314"/>
            <a:ext cx="4809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33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713355"/>
            <a:ext cx="5627497" cy="425196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4676267" y="2940606"/>
            <a:ext cx="358944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(AL) &gt; 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), then CF = 0; ZF = 0; SF = 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34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138551"/>
            <a:ext cx="5627497" cy="213360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4676267" y="3153966"/>
            <a:ext cx="358944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(AL) &lt; 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), then CF = 1; ZF = 0; SF =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35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351911"/>
            <a:ext cx="5627497" cy="21336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4676267" y="3367326"/>
            <a:ext cx="358944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(AL) = 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), then CF = 0; ZF = 1; SF = 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36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565221"/>
            <a:ext cx="5627497" cy="425501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4676268" y="3791252"/>
            <a:ext cx="23993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+ 1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37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990721"/>
            <a:ext cx="5627497" cy="213360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4676268" y="4004612"/>
            <a:ext cx="23448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–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7580123" y="4004612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38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204081"/>
            <a:ext cx="5627497" cy="262128"/>
          </a:xfrm>
          <a:prstGeom prst="rect">
            <a:avLst/>
          </a:prstGeom>
        </p:spPr>
      </p:pic>
      <p:pic>
        <p:nvPicPr>
          <p:cNvPr id="939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466209"/>
            <a:ext cx="5627497" cy="376428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4676268" y="4638596"/>
            <a:ext cx="19768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= (ES)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(DI)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40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842637"/>
            <a:ext cx="5627497" cy="216408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4676268" y="4855004"/>
            <a:ext cx="176939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Modify flags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(AL) -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6781166" y="4855004"/>
            <a:ext cx="4809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41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5059122"/>
            <a:ext cx="5627497" cy="425501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4676268" y="5286677"/>
            <a:ext cx="44310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(AX) &gt; 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; 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+ 1), then CF = 0; ZF = 0; SF = 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42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5484571"/>
            <a:ext cx="5627497" cy="213360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4676268" y="5499986"/>
            <a:ext cx="44310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(AX) &lt; 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; 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+ 1), then CF = 1; ZF = 0; SF = 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43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5697931"/>
            <a:ext cx="5627497" cy="213360"/>
          </a:xfrm>
          <a:prstGeom prst="rect">
            <a:avLst/>
          </a:prstGeom>
        </p:spPr>
      </p:pic>
      <p:sp>
        <p:nvSpPr>
          <p:cNvPr id="28" name="text 1"/>
          <p:cNvSpPr txBox="1"/>
          <p:nvPr/>
        </p:nvSpPr>
        <p:spPr>
          <a:xfrm>
            <a:off x="4676268" y="5713346"/>
            <a:ext cx="443102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(AX) = 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; 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+ 1), then CF = 0; ZF = 1; SF = 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44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5911291"/>
            <a:ext cx="5627497" cy="425196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4676268" y="6137018"/>
            <a:ext cx="23993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+ 2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45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6336487"/>
            <a:ext cx="5627497" cy="213360"/>
          </a:xfrm>
          <a:prstGeom prst="rect">
            <a:avLst/>
          </a:prstGeom>
        </p:spPr>
      </p:pic>
      <p:sp>
        <p:nvSpPr>
          <p:cNvPr id="30" name="text 1"/>
          <p:cNvSpPr txBox="1"/>
          <p:nvPr/>
        </p:nvSpPr>
        <p:spPr>
          <a:xfrm>
            <a:off x="4676268" y="6350378"/>
            <a:ext cx="23448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(DI) –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7580123" y="6350378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896" name="object 924"/>
          <p:cNvSpPr/>
          <p:nvPr/>
        </p:nvSpPr>
        <p:spPr>
          <a:xfrm>
            <a:off x="2057400" y="180619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7" name="object 925"/>
          <p:cNvSpPr/>
          <p:nvPr/>
        </p:nvSpPr>
        <p:spPr>
          <a:xfrm>
            <a:off x="2057400" y="180619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8" name="object 926"/>
          <p:cNvSpPr/>
          <p:nvPr/>
        </p:nvSpPr>
        <p:spPr>
          <a:xfrm>
            <a:off x="2069592" y="1806193"/>
            <a:ext cx="2503042" cy="12192"/>
          </a:xfrm>
          <a:custGeom>
            <a:avLst/>
            <a:gdLst/>
            <a:ahLst/>
            <a:cxnLst/>
            <a:rect l="l" t="t" r="r" b="b"/>
            <a:pathLst>
              <a:path w="2503042" h="12192">
                <a:moveTo>
                  <a:pt x="0" y="12193"/>
                </a:moveTo>
                <a:lnTo>
                  <a:pt x="0" y="0"/>
                </a:lnTo>
                <a:lnTo>
                  <a:pt x="2503042" y="0"/>
                </a:lnTo>
                <a:lnTo>
                  <a:pt x="250304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9" name="object 927"/>
          <p:cNvSpPr/>
          <p:nvPr/>
        </p:nvSpPr>
        <p:spPr>
          <a:xfrm>
            <a:off x="4572635" y="180619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0" name="object 928"/>
          <p:cNvSpPr/>
          <p:nvPr/>
        </p:nvSpPr>
        <p:spPr>
          <a:xfrm>
            <a:off x="4584828" y="1806193"/>
            <a:ext cx="5627497" cy="12192"/>
          </a:xfrm>
          <a:custGeom>
            <a:avLst/>
            <a:gdLst/>
            <a:ahLst/>
            <a:cxnLst/>
            <a:rect l="l" t="t" r="r" b="b"/>
            <a:pathLst>
              <a:path w="5627497" h="12192">
                <a:moveTo>
                  <a:pt x="0" y="12193"/>
                </a:moveTo>
                <a:lnTo>
                  <a:pt x="0" y="0"/>
                </a:lnTo>
                <a:lnTo>
                  <a:pt x="5627497" y="0"/>
                </a:lnTo>
                <a:lnTo>
                  <a:pt x="56274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1" name="object 929"/>
          <p:cNvSpPr/>
          <p:nvPr/>
        </p:nvSpPr>
        <p:spPr>
          <a:xfrm>
            <a:off x="10212324" y="180619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2" name="object 930"/>
          <p:cNvSpPr/>
          <p:nvPr/>
        </p:nvSpPr>
        <p:spPr>
          <a:xfrm>
            <a:off x="10212324" y="180619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3" name="object 931"/>
          <p:cNvSpPr/>
          <p:nvPr/>
        </p:nvSpPr>
        <p:spPr>
          <a:xfrm>
            <a:off x="2057400" y="1818462"/>
            <a:ext cx="12192" cy="4760340"/>
          </a:xfrm>
          <a:custGeom>
            <a:avLst/>
            <a:gdLst/>
            <a:ahLst/>
            <a:cxnLst/>
            <a:rect l="l" t="t" r="r" b="b"/>
            <a:pathLst>
              <a:path w="12192" h="4760340">
                <a:moveTo>
                  <a:pt x="0" y="4760341"/>
                </a:moveTo>
                <a:lnTo>
                  <a:pt x="0" y="0"/>
                </a:lnTo>
                <a:lnTo>
                  <a:pt x="12192" y="0"/>
                </a:lnTo>
                <a:lnTo>
                  <a:pt x="12192" y="4760341"/>
                </a:lnTo>
                <a:lnTo>
                  <a:pt x="0" y="47603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4" name="object 932"/>
          <p:cNvSpPr/>
          <p:nvPr/>
        </p:nvSpPr>
        <p:spPr>
          <a:xfrm>
            <a:off x="2057401" y="6578803"/>
            <a:ext cx="2515235" cy="38100"/>
          </a:xfrm>
          <a:custGeom>
            <a:avLst/>
            <a:gdLst/>
            <a:ahLst/>
            <a:cxnLst/>
            <a:rect l="l" t="t" r="r" b="b"/>
            <a:pathLst>
              <a:path w="2515235" h="38100">
                <a:moveTo>
                  <a:pt x="0" y="38100"/>
                </a:moveTo>
                <a:lnTo>
                  <a:pt x="0" y="0"/>
                </a:lnTo>
                <a:lnTo>
                  <a:pt x="2515235" y="0"/>
                </a:lnTo>
                <a:lnTo>
                  <a:pt x="25152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5" name="object 933"/>
          <p:cNvSpPr/>
          <p:nvPr/>
        </p:nvSpPr>
        <p:spPr>
          <a:xfrm>
            <a:off x="4572635" y="1818462"/>
            <a:ext cx="12192" cy="4760340"/>
          </a:xfrm>
          <a:custGeom>
            <a:avLst/>
            <a:gdLst/>
            <a:ahLst/>
            <a:cxnLst/>
            <a:rect l="l" t="t" r="r" b="b"/>
            <a:pathLst>
              <a:path w="12192" h="4760340">
                <a:moveTo>
                  <a:pt x="0" y="4760341"/>
                </a:moveTo>
                <a:lnTo>
                  <a:pt x="0" y="0"/>
                </a:lnTo>
                <a:lnTo>
                  <a:pt x="12192" y="0"/>
                </a:lnTo>
                <a:lnTo>
                  <a:pt x="12192" y="4760341"/>
                </a:lnTo>
                <a:lnTo>
                  <a:pt x="0" y="47603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6" name="object 934"/>
          <p:cNvSpPr/>
          <p:nvPr/>
        </p:nvSpPr>
        <p:spPr>
          <a:xfrm>
            <a:off x="4572635" y="657880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7" name="object 935"/>
          <p:cNvSpPr/>
          <p:nvPr/>
        </p:nvSpPr>
        <p:spPr>
          <a:xfrm>
            <a:off x="4610736" y="6578803"/>
            <a:ext cx="5601589" cy="38100"/>
          </a:xfrm>
          <a:custGeom>
            <a:avLst/>
            <a:gdLst/>
            <a:ahLst/>
            <a:cxnLst/>
            <a:rect l="l" t="t" r="r" b="b"/>
            <a:pathLst>
              <a:path w="5601589" h="38100">
                <a:moveTo>
                  <a:pt x="0" y="38100"/>
                </a:moveTo>
                <a:lnTo>
                  <a:pt x="0" y="0"/>
                </a:lnTo>
                <a:lnTo>
                  <a:pt x="5601589" y="0"/>
                </a:lnTo>
                <a:lnTo>
                  <a:pt x="5601589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8" name="object 936"/>
          <p:cNvSpPr/>
          <p:nvPr/>
        </p:nvSpPr>
        <p:spPr>
          <a:xfrm>
            <a:off x="10212324" y="1818462"/>
            <a:ext cx="12192" cy="4760340"/>
          </a:xfrm>
          <a:custGeom>
            <a:avLst/>
            <a:gdLst/>
            <a:ahLst/>
            <a:cxnLst/>
            <a:rect l="l" t="t" r="r" b="b"/>
            <a:pathLst>
              <a:path w="12192" h="4760340">
                <a:moveTo>
                  <a:pt x="0" y="4760341"/>
                </a:moveTo>
                <a:lnTo>
                  <a:pt x="0" y="0"/>
                </a:lnTo>
                <a:lnTo>
                  <a:pt x="12192" y="0"/>
                </a:lnTo>
                <a:lnTo>
                  <a:pt x="12192" y="4760341"/>
                </a:lnTo>
                <a:lnTo>
                  <a:pt x="0" y="47603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9" name="object 937"/>
          <p:cNvSpPr/>
          <p:nvPr/>
        </p:nvSpPr>
        <p:spPr>
          <a:xfrm>
            <a:off x="10212324" y="6578803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676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82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94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863595" y="733680"/>
            <a:ext cx="384079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4. String Manipulation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938" name="object 938"/>
          <p:cNvSpPr/>
          <p:nvPr/>
        </p:nvSpPr>
        <p:spPr>
          <a:xfrm>
            <a:off x="7423150" y="1140206"/>
            <a:ext cx="853440" cy="278892"/>
          </a:xfrm>
          <a:custGeom>
            <a:avLst/>
            <a:gdLst/>
            <a:ahLst/>
            <a:cxnLst/>
            <a:rect l="l" t="t" r="r" b="b"/>
            <a:pathLst>
              <a:path w="853440" h="278892">
                <a:moveTo>
                  <a:pt x="0" y="278892"/>
                </a:moveTo>
                <a:lnTo>
                  <a:pt x="0" y="0"/>
                </a:lnTo>
                <a:lnTo>
                  <a:pt x="853440" y="0"/>
                </a:lnTo>
                <a:lnTo>
                  <a:pt x="853440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151886" y="1163448"/>
            <a:ext cx="5336461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REP, MOVS, CMPS, SCAS, LODS, STOS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616707" y="1768269"/>
            <a:ext cx="413068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Load string byte in to AL or string word in to AX</a:t>
            </a:r>
            <a:endParaRPr sz="1400">
              <a:latin typeface="Arial"/>
              <a:cs typeface="Arial"/>
            </a:endParaRPr>
          </a:p>
        </p:txBody>
      </p:sp>
      <p:sp>
        <p:nvSpPr>
          <p:cNvPr id="939" name="object 939"/>
          <p:cNvSpPr/>
          <p:nvPr/>
        </p:nvSpPr>
        <p:spPr>
          <a:xfrm>
            <a:off x="2069592" y="2307972"/>
            <a:ext cx="2503042" cy="3266567"/>
          </a:xfrm>
          <a:custGeom>
            <a:avLst/>
            <a:gdLst/>
            <a:ahLst/>
            <a:cxnLst/>
            <a:rect l="l" t="t" r="r" b="b"/>
            <a:pathLst>
              <a:path w="2503042" h="3266567">
                <a:moveTo>
                  <a:pt x="0" y="3266567"/>
                </a:moveTo>
                <a:lnTo>
                  <a:pt x="0" y="0"/>
                </a:lnTo>
                <a:lnTo>
                  <a:pt x="2503042" y="0"/>
                </a:lnTo>
                <a:lnTo>
                  <a:pt x="2503042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4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307971"/>
            <a:ext cx="2503042" cy="463296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2" y="2364534"/>
            <a:ext cx="50366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LODS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4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771267"/>
            <a:ext cx="2503042" cy="425196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3" y="2789730"/>
            <a:ext cx="63478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LODSB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4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196464"/>
            <a:ext cx="2503042" cy="262127"/>
          </a:xfrm>
          <a:prstGeom prst="rect">
            <a:avLst/>
          </a:prstGeom>
        </p:spPr>
      </p:pic>
      <p:pic>
        <p:nvPicPr>
          <p:cNvPr id="95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458592"/>
            <a:ext cx="2503042" cy="262127"/>
          </a:xfrm>
          <a:prstGeom prst="rect">
            <a:avLst/>
          </a:prstGeom>
        </p:spPr>
      </p:pic>
      <p:pic>
        <p:nvPicPr>
          <p:cNvPr id="95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20668"/>
            <a:ext cx="2503042" cy="262432"/>
          </a:xfrm>
          <a:prstGeom prst="rect">
            <a:avLst/>
          </a:prstGeom>
        </p:spPr>
      </p:pic>
      <p:pic>
        <p:nvPicPr>
          <p:cNvPr id="952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983101"/>
            <a:ext cx="2503042" cy="281940"/>
          </a:xfrm>
          <a:prstGeom prst="rect">
            <a:avLst/>
          </a:prstGeom>
        </p:spPr>
      </p:pic>
      <p:pic>
        <p:nvPicPr>
          <p:cNvPr id="953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265041"/>
            <a:ext cx="2503042" cy="216408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3" y="4283504"/>
            <a:ext cx="67486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LODSW</a:t>
            </a:r>
            <a:endParaRPr sz="1400">
              <a:latin typeface="Arial"/>
              <a:cs typeface="Arial"/>
            </a:endParaRPr>
          </a:p>
        </p:txBody>
      </p:sp>
      <p:sp>
        <p:nvSpPr>
          <p:cNvPr id="940" name="object 940"/>
          <p:cNvSpPr/>
          <p:nvPr/>
        </p:nvSpPr>
        <p:spPr>
          <a:xfrm>
            <a:off x="4584828" y="2307972"/>
            <a:ext cx="5627497" cy="3266567"/>
          </a:xfrm>
          <a:custGeom>
            <a:avLst/>
            <a:gdLst/>
            <a:ahLst/>
            <a:cxnLst/>
            <a:rect l="l" t="t" r="r" b="b"/>
            <a:pathLst>
              <a:path w="5627497" h="3266567">
                <a:moveTo>
                  <a:pt x="0" y="3266567"/>
                </a:moveTo>
                <a:lnTo>
                  <a:pt x="0" y="0"/>
                </a:lnTo>
                <a:lnTo>
                  <a:pt x="5627497" y="0"/>
                </a:lnTo>
                <a:lnTo>
                  <a:pt x="5627497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54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307971"/>
            <a:ext cx="5627497" cy="262128"/>
          </a:xfrm>
          <a:prstGeom prst="rect">
            <a:avLst/>
          </a:prstGeom>
        </p:spPr>
      </p:pic>
      <p:pic>
        <p:nvPicPr>
          <p:cNvPr id="955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570099"/>
            <a:ext cx="5627497" cy="205740"/>
          </a:xfrm>
          <a:prstGeom prst="rect">
            <a:avLst/>
          </a:prstGeom>
        </p:spPr>
      </p:pic>
      <p:pic>
        <p:nvPicPr>
          <p:cNvPr id="956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775839"/>
            <a:ext cx="5627497" cy="211836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4676267" y="2789730"/>
            <a:ext cx="18919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 = (DS)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(SI)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57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987676"/>
            <a:ext cx="5627497" cy="213359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4676267" y="3001566"/>
            <a:ext cx="100316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(AL)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(MA)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58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201034"/>
            <a:ext cx="5627497" cy="208788"/>
          </a:xfrm>
          <a:prstGeom prst="rect">
            <a:avLst/>
          </a:prstGeom>
        </p:spPr>
      </p:pic>
      <p:pic>
        <p:nvPicPr>
          <p:cNvPr id="95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409823"/>
            <a:ext cx="5627497" cy="216408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4676267" y="3422190"/>
            <a:ext cx="233044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+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564883" y="3422190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60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626180"/>
            <a:ext cx="5627497" cy="216712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4676268" y="3638852"/>
            <a:ext cx="232563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–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534403" y="3638852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6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842893"/>
            <a:ext cx="5627497" cy="262128"/>
          </a:xfrm>
          <a:prstGeom prst="rect">
            <a:avLst/>
          </a:prstGeom>
        </p:spPr>
      </p:pic>
      <p:pic>
        <p:nvPicPr>
          <p:cNvPr id="962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105021"/>
            <a:ext cx="5627497" cy="376428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4676267" y="4283504"/>
            <a:ext cx="18919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 = (DS)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(SI)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6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481449"/>
            <a:ext cx="5627497" cy="213360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4676267" y="4495340"/>
            <a:ext cx="175317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(AX)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(MA ; MA + 1)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64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694809"/>
            <a:ext cx="5627497" cy="210312"/>
          </a:xfrm>
          <a:prstGeom prst="rect">
            <a:avLst/>
          </a:prstGeom>
        </p:spPr>
      </p:pic>
      <p:pic>
        <p:nvPicPr>
          <p:cNvPr id="965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905121"/>
            <a:ext cx="5627497" cy="214884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4676267" y="4915964"/>
            <a:ext cx="233044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+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7564883" y="4915964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66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5120082"/>
            <a:ext cx="5627497" cy="216713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4676268" y="5132372"/>
            <a:ext cx="232563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(SI)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(SI) –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7534403" y="5132372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941" name="object 941"/>
          <p:cNvSpPr/>
          <p:nvPr/>
        </p:nvSpPr>
        <p:spPr>
          <a:xfrm>
            <a:off x="2057400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2057400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2069592" y="2295779"/>
            <a:ext cx="2503042" cy="12192"/>
          </a:xfrm>
          <a:custGeom>
            <a:avLst/>
            <a:gdLst/>
            <a:ahLst/>
            <a:cxnLst/>
            <a:rect l="l" t="t" r="r" b="b"/>
            <a:pathLst>
              <a:path w="2503042" h="12192">
                <a:moveTo>
                  <a:pt x="0" y="12192"/>
                </a:moveTo>
                <a:lnTo>
                  <a:pt x="0" y="0"/>
                </a:lnTo>
                <a:lnTo>
                  <a:pt x="2503042" y="0"/>
                </a:lnTo>
                <a:lnTo>
                  <a:pt x="250304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4572635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4584828" y="2295779"/>
            <a:ext cx="5627497" cy="12192"/>
          </a:xfrm>
          <a:custGeom>
            <a:avLst/>
            <a:gdLst/>
            <a:ahLst/>
            <a:cxnLst/>
            <a:rect l="l" t="t" r="r" b="b"/>
            <a:pathLst>
              <a:path w="5627497" h="12192">
                <a:moveTo>
                  <a:pt x="0" y="12192"/>
                </a:moveTo>
                <a:lnTo>
                  <a:pt x="0" y="0"/>
                </a:lnTo>
                <a:lnTo>
                  <a:pt x="5627497" y="0"/>
                </a:lnTo>
                <a:lnTo>
                  <a:pt x="56274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946"/>
          <p:cNvSpPr/>
          <p:nvPr/>
        </p:nvSpPr>
        <p:spPr>
          <a:xfrm>
            <a:off x="10212324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947"/>
          <p:cNvSpPr/>
          <p:nvPr/>
        </p:nvSpPr>
        <p:spPr>
          <a:xfrm>
            <a:off x="10212324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948"/>
          <p:cNvSpPr/>
          <p:nvPr/>
        </p:nvSpPr>
        <p:spPr>
          <a:xfrm>
            <a:off x="2057400" y="2307972"/>
            <a:ext cx="12192" cy="3266567"/>
          </a:xfrm>
          <a:custGeom>
            <a:avLst/>
            <a:gdLst/>
            <a:ahLst/>
            <a:cxnLst/>
            <a:rect l="l" t="t" r="r" b="b"/>
            <a:pathLst>
              <a:path w="12192" h="3266567">
                <a:moveTo>
                  <a:pt x="0" y="3266567"/>
                </a:moveTo>
                <a:lnTo>
                  <a:pt x="0" y="0"/>
                </a:lnTo>
                <a:lnTo>
                  <a:pt x="12192" y="0"/>
                </a:lnTo>
                <a:lnTo>
                  <a:pt x="12192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949"/>
          <p:cNvSpPr/>
          <p:nvPr/>
        </p:nvSpPr>
        <p:spPr>
          <a:xfrm>
            <a:off x="2057401" y="5574487"/>
            <a:ext cx="2515235" cy="38100"/>
          </a:xfrm>
          <a:custGeom>
            <a:avLst/>
            <a:gdLst/>
            <a:ahLst/>
            <a:cxnLst/>
            <a:rect l="l" t="t" r="r" b="b"/>
            <a:pathLst>
              <a:path w="2515235" h="38100">
                <a:moveTo>
                  <a:pt x="0" y="38100"/>
                </a:moveTo>
                <a:lnTo>
                  <a:pt x="0" y="0"/>
                </a:lnTo>
                <a:lnTo>
                  <a:pt x="2515235" y="0"/>
                </a:lnTo>
                <a:lnTo>
                  <a:pt x="25152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950"/>
          <p:cNvSpPr/>
          <p:nvPr/>
        </p:nvSpPr>
        <p:spPr>
          <a:xfrm>
            <a:off x="4572635" y="2307972"/>
            <a:ext cx="12192" cy="3266567"/>
          </a:xfrm>
          <a:custGeom>
            <a:avLst/>
            <a:gdLst/>
            <a:ahLst/>
            <a:cxnLst/>
            <a:rect l="l" t="t" r="r" b="b"/>
            <a:pathLst>
              <a:path w="12192" h="3266567">
                <a:moveTo>
                  <a:pt x="0" y="3266567"/>
                </a:moveTo>
                <a:lnTo>
                  <a:pt x="0" y="0"/>
                </a:lnTo>
                <a:lnTo>
                  <a:pt x="12192" y="0"/>
                </a:lnTo>
                <a:lnTo>
                  <a:pt x="12192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951"/>
          <p:cNvSpPr/>
          <p:nvPr/>
        </p:nvSpPr>
        <p:spPr>
          <a:xfrm>
            <a:off x="4572635" y="557448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952"/>
          <p:cNvSpPr/>
          <p:nvPr/>
        </p:nvSpPr>
        <p:spPr>
          <a:xfrm>
            <a:off x="4610736" y="5574487"/>
            <a:ext cx="5601589" cy="38100"/>
          </a:xfrm>
          <a:custGeom>
            <a:avLst/>
            <a:gdLst/>
            <a:ahLst/>
            <a:cxnLst/>
            <a:rect l="l" t="t" r="r" b="b"/>
            <a:pathLst>
              <a:path w="5601589" h="38100">
                <a:moveTo>
                  <a:pt x="0" y="38100"/>
                </a:moveTo>
                <a:lnTo>
                  <a:pt x="0" y="0"/>
                </a:lnTo>
                <a:lnTo>
                  <a:pt x="5601589" y="0"/>
                </a:lnTo>
                <a:lnTo>
                  <a:pt x="5601589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953"/>
          <p:cNvSpPr/>
          <p:nvPr/>
        </p:nvSpPr>
        <p:spPr>
          <a:xfrm>
            <a:off x="10212324" y="2307972"/>
            <a:ext cx="12192" cy="3266567"/>
          </a:xfrm>
          <a:custGeom>
            <a:avLst/>
            <a:gdLst/>
            <a:ahLst/>
            <a:cxnLst/>
            <a:rect l="l" t="t" r="r" b="b"/>
            <a:pathLst>
              <a:path w="12192" h="3266567">
                <a:moveTo>
                  <a:pt x="0" y="3266567"/>
                </a:moveTo>
                <a:lnTo>
                  <a:pt x="0" y="0"/>
                </a:lnTo>
                <a:lnTo>
                  <a:pt x="12192" y="0"/>
                </a:lnTo>
                <a:lnTo>
                  <a:pt x="12192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954"/>
          <p:cNvSpPr/>
          <p:nvPr/>
        </p:nvSpPr>
        <p:spPr>
          <a:xfrm>
            <a:off x="10212324" y="557448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80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83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96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863595" y="733680"/>
            <a:ext cx="3840795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4. String Manipulation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955" name="object 955"/>
          <p:cNvSpPr/>
          <p:nvPr/>
        </p:nvSpPr>
        <p:spPr>
          <a:xfrm>
            <a:off x="8276591" y="1140206"/>
            <a:ext cx="753161" cy="278892"/>
          </a:xfrm>
          <a:custGeom>
            <a:avLst/>
            <a:gdLst/>
            <a:ahLst/>
            <a:cxnLst/>
            <a:rect l="l" t="t" r="r" b="b"/>
            <a:pathLst>
              <a:path w="753161" h="278892">
                <a:moveTo>
                  <a:pt x="0" y="278892"/>
                </a:moveTo>
                <a:lnTo>
                  <a:pt x="0" y="0"/>
                </a:lnTo>
                <a:lnTo>
                  <a:pt x="753161" y="0"/>
                </a:lnTo>
                <a:lnTo>
                  <a:pt x="753161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151886" y="1163448"/>
            <a:ext cx="5336461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b="1" spc="10" dirty="0">
                <a:latin typeface="Arial"/>
                <a:cs typeface="Arial"/>
              </a:rPr>
              <a:t>Mnemonics: </a:t>
            </a:r>
            <a:r>
              <a:rPr b="1" spc="10" dirty="0">
                <a:solidFill>
                  <a:srgbClr val="FF0000"/>
                </a:solidFill>
                <a:latin typeface="Arial"/>
                <a:cs typeface="Arial"/>
              </a:rPr>
              <a:t>REP, MOVS, CMPS, SCAS, LODS, STOS</a:t>
            </a:r>
            <a:endParaRPr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673094" y="1766745"/>
            <a:ext cx="40848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Store byte from AL or word from AX in to string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956" name="object 956"/>
          <p:cNvSpPr/>
          <p:nvPr/>
        </p:nvSpPr>
        <p:spPr>
          <a:xfrm>
            <a:off x="2069592" y="2307972"/>
            <a:ext cx="2503042" cy="3266567"/>
          </a:xfrm>
          <a:custGeom>
            <a:avLst/>
            <a:gdLst/>
            <a:ahLst/>
            <a:cxnLst/>
            <a:rect l="l" t="t" r="r" b="b"/>
            <a:pathLst>
              <a:path w="2503042" h="3266567">
                <a:moveTo>
                  <a:pt x="0" y="3266567"/>
                </a:moveTo>
                <a:lnTo>
                  <a:pt x="0" y="0"/>
                </a:lnTo>
                <a:lnTo>
                  <a:pt x="2503042" y="0"/>
                </a:lnTo>
                <a:lnTo>
                  <a:pt x="2503042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6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307971"/>
            <a:ext cx="2503042" cy="463296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161033" y="2364534"/>
            <a:ext cx="49077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00"/>
                </a:solidFill>
                <a:latin typeface="Arial"/>
                <a:cs typeface="Arial"/>
              </a:rPr>
              <a:t>STOS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6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2771267"/>
            <a:ext cx="2503042" cy="425196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161032" y="2789730"/>
            <a:ext cx="62190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STOSB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7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196464"/>
            <a:ext cx="2503042" cy="262127"/>
          </a:xfrm>
          <a:prstGeom prst="rect">
            <a:avLst/>
          </a:prstGeom>
        </p:spPr>
      </p:pic>
      <p:pic>
        <p:nvPicPr>
          <p:cNvPr id="97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458592"/>
            <a:ext cx="2503042" cy="262127"/>
          </a:xfrm>
          <a:prstGeom prst="rect">
            <a:avLst/>
          </a:prstGeom>
        </p:spPr>
      </p:pic>
      <p:pic>
        <p:nvPicPr>
          <p:cNvPr id="97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720668"/>
            <a:ext cx="2503042" cy="262432"/>
          </a:xfrm>
          <a:prstGeom prst="rect">
            <a:avLst/>
          </a:prstGeom>
        </p:spPr>
      </p:pic>
      <p:pic>
        <p:nvPicPr>
          <p:cNvPr id="973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3983101"/>
            <a:ext cx="2503042" cy="281940"/>
          </a:xfrm>
          <a:prstGeom prst="rect">
            <a:avLst/>
          </a:prstGeom>
        </p:spPr>
      </p:pic>
      <p:pic>
        <p:nvPicPr>
          <p:cNvPr id="974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92" y="4265041"/>
            <a:ext cx="2503042" cy="216408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161032" y="4283504"/>
            <a:ext cx="66197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STOSW</a:t>
            </a:r>
            <a:endParaRPr sz="1400">
              <a:latin typeface="Arial"/>
              <a:cs typeface="Arial"/>
            </a:endParaRPr>
          </a:p>
        </p:txBody>
      </p:sp>
      <p:sp>
        <p:nvSpPr>
          <p:cNvPr id="957" name="object 957"/>
          <p:cNvSpPr/>
          <p:nvPr/>
        </p:nvSpPr>
        <p:spPr>
          <a:xfrm>
            <a:off x="4584828" y="2307972"/>
            <a:ext cx="5627497" cy="3266567"/>
          </a:xfrm>
          <a:custGeom>
            <a:avLst/>
            <a:gdLst/>
            <a:ahLst/>
            <a:cxnLst/>
            <a:rect l="l" t="t" r="r" b="b"/>
            <a:pathLst>
              <a:path w="5627497" h="3266567">
                <a:moveTo>
                  <a:pt x="0" y="3266567"/>
                </a:moveTo>
                <a:lnTo>
                  <a:pt x="0" y="0"/>
                </a:lnTo>
                <a:lnTo>
                  <a:pt x="5627497" y="0"/>
                </a:lnTo>
                <a:lnTo>
                  <a:pt x="5627497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75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307971"/>
            <a:ext cx="5627497" cy="292608"/>
          </a:xfrm>
          <a:prstGeom prst="rect">
            <a:avLst/>
          </a:prstGeom>
        </p:spPr>
      </p:pic>
      <p:pic>
        <p:nvPicPr>
          <p:cNvPr id="976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600579"/>
            <a:ext cx="5627497" cy="387096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4676268" y="2788206"/>
            <a:ext cx="19768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= (ES)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(DI)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77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2987676"/>
            <a:ext cx="5627497" cy="213359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4676267" y="3001566"/>
            <a:ext cx="10813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(AL)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78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201034"/>
            <a:ext cx="5627497" cy="425196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4676268" y="3422190"/>
            <a:ext cx="240065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(DI) +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7648703" y="3422190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79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626180"/>
            <a:ext cx="5627497" cy="216712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4676268" y="3638852"/>
            <a:ext cx="239584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(DI) –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7625843" y="3638852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80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3842893"/>
            <a:ext cx="5627497" cy="262128"/>
          </a:xfrm>
          <a:prstGeom prst="rect">
            <a:avLst/>
          </a:prstGeom>
        </p:spPr>
      </p:pic>
      <p:pic>
        <p:nvPicPr>
          <p:cNvPr id="981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105021"/>
            <a:ext cx="5627497" cy="376428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4676268" y="4283504"/>
            <a:ext cx="19768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= (ES) x 16</a:t>
            </a:r>
            <a:r>
              <a:rPr sz="900" b="1" spc="10" dirty="0">
                <a:latin typeface="Arial"/>
                <a:cs typeface="Arial"/>
              </a:rPr>
              <a:t>10</a:t>
            </a:r>
            <a:r>
              <a:rPr sz="1400" b="1" spc="10" dirty="0">
                <a:latin typeface="Arial"/>
                <a:cs typeface="Arial"/>
              </a:rPr>
              <a:t> + (DI)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82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481449"/>
            <a:ext cx="5627497" cy="213360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4676267" y="4495340"/>
            <a:ext cx="19739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(MA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; MA</a:t>
            </a:r>
            <a:r>
              <a:rPr sz="900" b="1" spc="10" dirty="0">
                <a:latin typeface="Arial"/>
                <a:cs typeface="Arial"/>
              </a:rPr>
              <a:t>E</a:t>
            </a:r>
            <a:r>
              <a:rPr sz="1400" b="1" spc="10" dirty="0">
                <a:latin typeface="Arial"/>
                <a:cs typeface="Arial"/>
              </a:rPr>
              <a:t> + 1 )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(AX)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83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4694809"/>
            <a:ext cx="5627497" cy="425196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4676268" y="4915964"/>
            <a:ext cx="240065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0,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(DI) +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7648703" y="4915964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84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28" y="5120082"/>
            <a:ext cx="5627497" cy="216713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4676268" y="5132372"/>
            <a:ext cx="239584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If DF = 1, then (DI)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 (DI) –  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7625843" y="5132372"/>
            <a:ext cx="10066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958" name="object 958"/>
          <p:cNvSpPr/>
          <p:nvPr/>
        </p:nvSpPr>
        <p:spPr>
          <a:xfrm>
            <a:off x="2057400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2057400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2069592" y="2295779"/>
            <a:ext cx="2503042" cy="12192"/>
          </a:xfrm>
          <a:custGeom>
            <a:avLst/>
            <a:gdLst/>
            <a:ahLst/>
            <a:cxnLst/>
            <a:rect l="l" t="t" r="r" b="b"/>
            <a:pathLst>
              <a:path w="2503042" h="12192">
                <a:moveTo>
                  <a:pt x="0" y="12192"/>
                </a:moveTo>
                <a:lnTo>
                  <a:pt x="0" y="0"/>
                </a:lnTo>
                <a:lnTo>
                  <a:pt x="2503042" y="0"/>
                </a:lnTo>
                <a:lnTo>
                  <a:pt x="250304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4572635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4584828" y="2295779"/>
            <a:ext cx="5627497" cy="12192"/>
          </a:xfrm>
          <a:custGeom>
            <a:avLst/>
            <a:gdLst/>
            <a:ahLst/>
            <a:cxnLst/>
            <a:rect l="l" t="t" r="r" b="b"/>
            <a:pathLst>
              <a:path w="5627497" h="12192">
                <a:moveTo>
                  <a:pt x="0" y="12192"/>
                </a:moveTo>
                <a:lnTo>
                  <a:pt x="0" y="0"/>
                </a:lnTo>
                <a:lnTo>
                  <a:pt x="5627497" y="0"/>
                </a:lnTo>
                <a:lnTo>
                  <a:pt x="56274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10212324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10212324" y="22957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2057400" y="2307972"/>
            <a:ext cx="12192" cy="3266567"/>
          </a:xfrm>
          <a:custGeom>
            <a:avLst/>
            <a:gdLst/>
            <a:ahLst/>
            <a:cxnLst/>
            <a:rect l="l" t="t" r="r" b="b"/>
            <a:pathLst>
              <a:path w="12192" h="3266567">
                <a:moveTo>
                  <a:pt x="0" y="3266567"/>
                </a:moveTo>
                <a:lnTo>
                  <a:pt x="0" y="0"/>
                </a:lnTo>
                <a:lnTo>
                  <a:pt x="12192" y="0"/>
                </a:lnTo>
                <a:lnTo>
                  <a:pt x="12192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2057401" y="5574487"/>
            <a:ext cx="2515235" cy="38100"/>
          </a:xfrm>
          <a:custGeom>
            <a:avLst/>
            <a:gdLst/>
            <a:ahLst/>
            <a:cxnLst/>
            <a:rect l="l" t="t" r="r" b="b"/>
            <a:pathLst>
              <a:path w="2515235" h="38100">
                <a:moveTo>
                  <a:pt x="0" y="38100"/>
                </a:moveTo>
                <a:lnTo>
                  <a:pt x="0" y="0"/>
                </a:lnTo>
                <a:lnTo>
                  <a:pt x="2515235" y="0"/>
                </a:lnTo>
                <a:lnTo>
                  <a:pt x="25152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967"/>
          <p:cNvSpPr/>
          <p:nvPr/>
        </p:nvSpPr>
        <p:spPr>
          <a:xfrm>
            <a:off x="4572635" y="2307972"/>
            <a:ext cx="12192" cy="3266567"/>
          </a:xfrm>
          <a:custGeom>
            <a:avLst/>
            <a:gdLst/>
            <a:ahLst/>
            <a:cxnLst/>
            <a:rect l="l" t="t" r="r" b="b"/>
            <a:pathLst>
              <a:path w="12192" h="3266567">
                <a:moveTo>
                  <a:pt x="0" y="3266567"/>
                </a:moveTo>
                <a:lnTo>
                  <a:pt x="0" y="0"/>
                </a:lnTo>
                <a:lnTo>
                  <a:pt x="12192" y="0"/>
                </a:lnTo>
                <a:lnTo>
                  <a:pt x="12192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968"/>
          <p:cNvSpPr/>
          <p:nvPr/>
        </p:nvSpPr>
        <p:spPr>
          <a:xfrm>
            <a:off x="4572635" y="557448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969"/>
          <p:cNvSpPr/>
          <p:nvPr/>
        </p:nvSpPr>
        <p:spPr>
          <a:xfrm>
            <a:off x="4610736" y="5574487"/>
            <a:ext cx="5601589" cy="38100"/>
          </a:xfrm>
          <a:custGeom>
            <a:avLst/>
            <a:gdLst/>
            <a:ahLst/>
            <a:cxnLst/>
            <a:rect l="l" t="t" r="r" b="b"/>
            <a:pathLst>
              <a:path w="5601589" h="38100">
                <a:moveTo>
                  <a:pt x="0" y="38100"/>
                </a:moveTo>
                <a:lnTo>
                  <a:pt x="0" y="0"/>
                </a:lnTo>
                <a:lnTo>
                  <a:pt x="5601589" y="0"/>
                </a:lnTo>
                <a:lnTo>
                  <a:pt x="5601589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970"/>
          <p:cNvSpPr/>
          <p:nvPr/>
        </p:nvSpPr>
        <p:spPr>
          <a:xfrm>
            <a:off x="10212324" y="2307972"/>
            <a:ext cx="12192" cy="3266567"/>
          </a:xfrm>
          <a:custGeom>
            <a:avLst/>
            <a:gdLst/>
            <a:ahLst/>
            <a:cxnLst/>
            <a:rect l="l" t="t" r="r" b="b"/>
            <a:pathLst>
              <a:path w="12192" h="3266567">
                <a:moveTo>
                  <a:pt x="0" y="3266567"/>
                </a:moveTo>
                <a:lnTo>
                  <a:pt x="0" y="0"/>
                </a:lnTo>
                <a:lnTo>
                  <a:pt x="12192" y="0"/>
                </a:lnTo>
                <a:lnTo>
                  <a:pt x="12192" y="3266567"/>
                </a:lnTo>
                <a:lnTo>
                  <a:pt x="0" y="3266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971"/>
          <p:cNvSpPr/>
          <p:nvPr/>
        </p:nvSpPr>
        <p:spPr>
          <a:xfrm>
            <a:off x="10212324" y="5574487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598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10023348" y="6448501"/>
            <a:ext cx="9906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4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98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3200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983990" y="733680"/>
            <a:ext cx="3697166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5. Processor Control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972" name="object 972"/>
          <p:cNvSpPr/>
          <p:nvPr/>
        </p:nvSpPr>
        <p:spPr>
          <a:xfrm>
            <a:off x="2270761" y="1103630"/>
            <a:ext cx="3106547" cy="278892"/>
          </a:xfrm>
          <a:custGeom>
            <a:avLst/>
            <a:gdLst/>
            <a:ahLst/>
            <a:cxnLst/>
            <a:rect l="l" t="t" r="r" b="b"/>
            <a:pathLst>
              <a:path w="3106547" h="278892">
                <a:moveTo>
                  <a:pt x="0" y="2788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8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1103630"/>
            <a:ext cx="3106547" cy="252984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2362505" y="1158669"/>
            <a:ext cx="99578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Mnemonics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73" name="object 973"/>
          <p:cNvSpPr/>
          <p:nvPr/>
        </p:nvSpPr>
        <p:spPr>
          <a:xfrm>
            <a:off x="5389500" y="1103630"/>
            <a:ext cx="4566793" cy="278892"/>
          </a:xfrm>
          <a:custGeom>
            <a:avLst/>
            <a:gdLst/>
            <a:ahLst/>
            <a:cxnLst/>
            <a:rect l="l" t="t" r="r" b="b"/>
            <a:pathLst>
              <a:path w="4566793" h="278892">
                <a:moveTo>
                  <a:pt x="0" y="2788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8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1103630"/>
            <a:ext cx="4566793" cy="252984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5480939" y="1158669"/>
            <a:ext cx="102720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Explanation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974" name="object 974"/>
          <p:cNvSpPr/>
          <p:nvPr/>
        </p:nvSpPr>
        <p:spPr>
          <a:xfrm>
            <a:off x="2258568" y="1091438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2258568" y="1091438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2270761" y="1091438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5377307" y="1091438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5389500" y="1091438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9956292" y="1091438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9956292" y="1091438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2258568" y="1103630"/>
            <a:ext cx="12192" cy="278892"/>
          </a:xfrm>
          <a:custGeom>
            <a:avLst/>
            <a:gdLst/>
            <a:ahLst/>
            <a:cxnLst/>
            <a:rect l="l" t="t" r="r" b="b"/>
            <a:pathLst>
              <a:path w="12192" h="278892">
                <a:moveTo>
                  <a:pt x="0" y="278892"/>
                </a:moveTo>
                <a:lnTo>
                  <a:pt x="0" y="0"/>
                </a:lnTo>
                <a:lnTo>
                  <a:pt x="12192" y="0"/>
                </a:lnTo>
                <a:lnTo>
                  <a:pt x="12192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5377307" y="1103630"/>
            <a:ext cx="12192" cy="278892"/>
          </a:xfrm>
          <a:custGeom>
            <a:avLst/>
            <a:gdLst/>
            <a:ahLst/>
            <a:cxnLst/>
            <a:rect l="l" t="t" r="r" b="b"/>
            <a:pathLst>
              <a:path w="12192" h="278892">
                <a:moveTo>
                  <a:pt x="0" y="278892"/>
                </a:moveTo>
                <a:lnTo>
                  <a:pt x="0" y="0"/>
                </a:lnTo>
                <a:lnTo>
                  <a:pt x="12192" y="0"/>
                </a:lnTo>
                <a:lnTo>
                  <a:pt x="12192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9956292" y="1103630"/>
            <a:ext cx="12192" cy="278892"/>
          </a:xfrm>
          <a:custGeom>
            <a:avLst/>
            <a:gdLst/>
            <a:ahLst/>
            <a:cxnLst/>
            <a:rect l="l" t="t" r="r" b="b"/>
            <a:pathLst>
              <a:path w="12192" h="278892">
                <a:moveTo>
                  <a:pt x="0" y="278892"/>
                </a:moveTo>
                <a:lnTo>
                  <a:pt x="0" y="0"/>
                </a:lnTo>
                <a:lnTo>
                  <a:pt x="12192" y="0"/>
                </a:lnTo>
                <a:lnTo>
                  <a:pt x="12192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2270761" y="1420622"/>
            <a:ext cx="3106547" cy="371856"/>
          </a:xfrm>
          <a:custGeom>
            <a:avLst/>
            <a:gdLst/>
            <a:ahLst/>
            <a:cxnLst/>
            <a:rect l="l" t="t" r="r" b="b"/>
            <a:pathLst>
              <a:path w="3106547" h="371856">
                <a:moveTo>
                  <a:pt x="0" y="371856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88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1420622"/>
            <a:ext cx="3106547" cy="240792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362504" y="1463469"/>
            <a:ext cx="36292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STC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85"/>
          <p:cNvSpPr/>
          <p:nvPr/>
        </p:nvSpPr>
        <p:spPr>
          <a:xfrm>
            <a:off x="5389500" y="1420622"/>
            <a:ext cx="4566793" cy="371856"/>
          </a:xfrm>
          <a:custGeom>
            <a:avLst/>
            <a:gdLst/>
            <a:ahLst/>
            <a:cxnLst/>
            <a:rect l="l" t="t" r="r" b="b"/>
            <a:pathLst>
              <a:path w="4566793" h="371856">
                <a:moveTo>
                  <a:pt x="0" y="371856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8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1420622"/>
            <a:ext cx="4566793" cy="242316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5480939" y="1460421"/>
            <a:ext cx="91371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Set CF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986"/>
          <p:cNvSpPr/>
          <p:nvPr/>
        </p:nvSpPr>
        <p:spPr>
          <a:xfrm>
            <a:off x="2258568" y="1382522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987"/>
          <p:cNvSpPr/>
          <p:nvPr/>
        </p:nvSpPr>
        <p:spPr>
          <a:xfrm>
            <a:off x="2270761" y="1382522"/>
            <a:ext cx="3106547" cy="38100"/>
          </a:xfrm>
          <a:custGeom>
            <a:avLst/>
            <a:gdLst/>
            <a:ahLst/>
            <a:cxnLst/>
            <a:rect l="l" t="t" r="r" b="b"/>
            <a:pathLst>
              <a:path w="3106547" h="38100">
                <a:moveTo>
                  <a:pt x="0" y="38100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988"/>
          <p:cNvSpPr/>
          <p:nvPr/>
        </p:nvSpPr>
        <p:spPr>
          <a:xfrm>
            <a:off x="5377307" y="13825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989"/>
          <p:cNvSpPr/>
          <p:nvPr/>
        </p:nvSpPr>
        <p:spPr>
          <a:xfrm>
            <a:off x="5415408" y="1382522"/>
            <a:ext cx="4540885" cy="38100"/>
          </a:xfrm>
          <a:custGeom>
            <a:avLst/>
            <a:gdLst/>
            <a:ahLst/>
            <a:cxnLst/>
            <a:rect l="l" t="t" r="r" b="b"/>
            <a:pathLst>
              <a:path w="4540885" h="38100">
                <a:moveTo>
                  <a:pt x="0" y="38100"/>
                </a:moveTo>
                <a:lnTo>
                  <a:pt x="0" y="0"/>
                </a:lnTo>
                <a:lnTo>
                  <a:pt x="4540885" y="0"/>
                </a:lnTo>
                <a:lnTo>
                  <a:pt x="454088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9956292" y="1382522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2258568" y="1420622"/>
            <a:ext cx="12192" cy="371856"/>
          </a:xfrm>
          <a:custGeom>
            <a:avLst/>
            <a:gdLst/>
            <a:ahLst/>
            <a:cxnLst/>
            <a:rect l="l" t="t" r="r" b="b"/>
            <a:pathLst>
              <a:path w="12192" h="371856">
                <a:moveTo>
                  <a:pt x="0" y="371856"/>
                </a:moveTo>
                <a:lnTo>
                  <a:pt x="0" y="0"/>
                </a:lnTo>
                <a:lnTo>
                  <a:pt x="12192" y="0"/>
                </a:lnTo>
                <a:lnTo>
                  <a:pt x="12192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5377307" y="1420622"/>
            <a:ext cx="12192" cy="371856"/>
          </a:xfrm>
          <a:custGeom>
            <a:avLst/>
            <a:gdLst/>
            <a:ahLst/>
            <a:cxnLst/>
            <a:rect l="l" t="t" r="r" b="b"/>
            <a:pathLst>
              <a:path w="12192" h="371856">
                <a:moveTo>
                  <a:pt x="0" y="371856"/>
                </a:moveTo>
                <a:lnTo>
                  <a:pt x="0" y="0"/>
                </a:lnTo>
                <a:lnTo>
                  <a:pt x="12192" y="0"/>
                </a:lnTo>
                <a:lnTo>
                  <a:pt x="12192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9956292" y="1420622"/>
            <a:ext cx="12192" cy="371856"/>
          </a:xfrm>
          <a:custGeom>
            <a:avLst/>
            <a:gdLst/>
            <a:ahLst/>
            <a:cxnLst/>
            <a:rect l="l" t="t" r="r" b="b"/>
            <a:pathLst>
              <a:path w="12192" h="371856">
                <a:moveTo>
                  <a:pt x="0" y="371856"/>
                </a:moveTo>
                <a:lnTo>
                  <a:pt x="0" y="0"/>
                </a:lnTo>
                <a:lnTo>
                  <a:pt x="12192" y="0"/>
                </a:lnTo>
                <a:lnTo>
                  <a:pt x="12192" y="371856"/>
                </a:lnTo>
                <a:lnTo>
                  <a:pt x="0" y="3718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2270761" y="1806194"/>
            <a:ext cx="3106547" cy="384048"/>
          </a:xfrm>
          <a:custGeom>
            <a:avLst/>
            <a:gdLst/>
            <a:ahLst/>
            <a:cxnLst/>
            <a:rect l="l" t="t" r="r" b="b"/>
            <a:pathLst>
              <a:path w="3106547" h="384048">
                <a:moveTo>
                  <a:pt x="0" y="384048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5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1806194"/>
            <a:ext cx="3106547" cy="252984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2362504" y="1861233"/>
            <a:ext cx="3725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CLC</a:t>
            </a:r>
            <a:endParaRPr sz="1400">
              <a:latin typeface="Arial"/>
              <a:cs typeface="Arial"/>
            </a:endParaRPr>
          </a:p>
        </p:txBody>
      </p:sp>
      <p:sp>
        <p:nvSpPr>
          <p:cNvPr id="995" name="object 995"/>
          <p:cNvSpPr/>
          <p:nvPr/>
        </p:nvSpPr>
        <p:spPr>
          <a:xfrm>
            <a:off x="5389500" y="1806194"/>
            <a:ext cx="4566793" cy="384048"/>
          </a:xfrm>
          <a:custGeom>
            <a:avLst/>
            <a:gdLst/>
            <a:ahLst/>
            <a:cxnLst/>
            <a:rect l="l" t="t" r="r" b="b"/>
            <a:pathLst>
              <a:path w="4566793" h="384048">
                <a:moveTo>
                  <a:pt x="0" y="384048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7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1806194"/>
            <a:ext cx="4566793" cy="252984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5480940" y="1858185"/>
            <a:ext cx="108619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Clear CF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0</a:t>
            </a:r>
            <a:endParaRPr sz="1400">
              <a:latin typeface="Arial"/>
              <a:cs typeface="Arial"/>
            </a:endParaRPr>
          </a:p>
        </p:txBody>
      </p:sp>
      <p:sp>
        <p:nvSpPr>
          <p:cNvPr id="996" name="object 996"/>
          <p:cNvSpPr/>
          <p:nvPr/>
        </p:nvSpPr>
        <p:spPr>
          <a:xfrm>
            <a:off x="2258568" y="1792478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2270761" y="1792478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5377307" y="1792478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5389500" y="1792478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9956292" y="1792478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2258568" y="1804669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3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3"/>
                </a:lnTo>
                <a:lnTo>
                  <a:pt x="0" y="3855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5377307" y="1804669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3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3"/>
                </a:lnTo>
                <a:lnTo>
                  <a:pt x="0" y="3855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9956292" y="1804669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3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3"/>
                </a:lnTo>
                <a:lnTo>
                  <a:pt x="0" y="3855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2270761" y="2204035"/>
            <a:ext cx="3106547" cy="384353"/>
          </a:xfrm>
          <a:custGeom>
            <a:avLst/>
            <a:gdLst/>
            <a:ahLst/>
            <a:cxnLst/>
            <a:rect l="l" t="t" r="r" b="b"/>
            <a:pathLst>
              <a:path w="3106547" h="384353">
                <a:moveTo>
                  <a:pt x="0" y="384353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2204035"/>
            <a:ext cx="3106547" cy="253289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2362505" y="2259378"/>
            <a:ext cx="41261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CMC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05" name="object 1005"/>
          <p:cNvSpPr/>
          <p:nvPr/>
        </p:nvSpPr>
        <p:spPr>
          <a:xfrm>
            <a:off x="5389500" y="2204035"/>
            <a:ext cx="4566793" cy="384353"/>
          </a:xfrm>
          <a:custGeom>
            <a:avLst/>
            <a:gdLst/>
            <a:ahLst/>
            <a:cxnLst/>
            <a:rect l="l" t="t" r="r" b="b"/>
            <a:pathLst>
              <a:path w="4566793" h="384353">
                <a:moveTo>
                  <a:pt x="0" y="384353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1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2204035"/>
            <a:ext cx="4566793" cy="253289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5480939" y="2256330"/>
            <a:ext cx="241732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Complement carry CF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CF 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8145526" y="2263966"/>
            <a:ext cx="33342" cy="1384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900" b="1" spc="10" dirty="0">
                <a:latin typeface="Arial"/>
                <a:cs typeface="Arial"/>
              </a:rPr>
              <a:t>/</a:t>
            </a:r>
            <a:endParaRPr sz="900">
              <a:latin typeface="Arial"/>
              <a:cs typeface="Arial"/>
            </a:endParaRPr>
          </a:p>
        </p:txBody>
      </p:sp>
      <p:sp>
        <p:nvSpPr>
          <p:cNvPr id="1006" name="object 1006"/>
          <p:cNvSpPr/>
          <p:nvPr/>
        </p:nvSpPr>
        <p:spPr>
          <a:xfrm>
            <a:off x="2258568" y="2190243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2270761" y="2190243"/>
            <a:ext cx="3106547" cy="12191"/>
          </a:xfrm>
          <a:custGeom>
            <a:avLst/>
            <a:gdLst/>
            <a:ahLst/>
            <a:cxnLst/>
            <a:rect l="l" t="t" r="r" b="b"/>
            <a:pathLst>
              <a:path w="3106547" h="12191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5377307" y="2190243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5389500" y="2190243"/>
            <a:ext cx="4566793" cy="12191"/>
          </a:xfrm>
          <a:custGeom>
            <a:avLst/>
            <a:gdLst/>
            <a:ahLst/>
            <a:cxnLst/>
            <a:rect l="l" t="t" r="r" b="b"/>
            <a:pathLst>
              <a:path w="4566793" h="12191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9956292" y="2190243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2258568" y="2202511"/>
            <a:ext cx="12192" cy="385877"/>
          </a:xfrm>
          <a:custGeom>
            <a:avLst/>
            <a:gdLst/>
            <a:ahLst/>
            <a:cxnLst/>
            <a:rect l="l" t="t" r="r" b="b"/>
            <a:pathLst>
              <a:path w="12192" h="385877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5377307" y="2202511"/>
            <a:ext cx="12192" cy="385877"/>
          </a:xfrm>
          <a:custGeom>
            <a:avLst/>
            <a:gdLst/>
            <a:ahLst/>
            <a:cxnLst/>
            <a:rect l="l" t="t" r="r" b="b"/>
            <a:pathLst>
              <a:path w="12192" h="385877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9956292" y="2202511"/>
            <a:ext cx="12192" cy="385877"/>
          </a:xfrm>
          <a:custGeom>
            <a:avLst/>
            <a:gdLst/>
            <a:ahLst/>
            <a:cxnLst/>
            <a:rect l="l" t="t" r="r" b="b"/>
            <a:pathLst>
              <a:path w="12192" h="385877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2270761" y="2600579"/>
            <a:ext cx="3106547" cy="385572"/>
          </a:xfrm>
          <a:custGeom>
            <a:avLst/>
            <a:gdLst/>
            <a:ahLst/>
            <a:cxnLst/>
            <a:rect l="l" t="t" r="r" b="b"/>
            <a:pathLst>
              <a:path w="3106547" h="385572">
                <a:moveTo>
                  <a:pt x="0" y="38557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4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2600579"/>
            <a:ext cx="3106547" cy="254508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2362504" y="2657142"/>
            <a:ext cx="36292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15" name="object 1015"/>
          <p:cNvSpPr/>
          <p:nvPr/>
        </p:nvSpPr>
        <p:spPr>
          <a:xfrm>
            <a:off x="5389500" y="2600579"/>
            <a:ext cx="4566793" cy="385572"/>
          </a:xfrm>
          <a:custGeom>
            <a:avLst/>
            <a:gdLst/>
            <a:ahLst/>
            <a:cxnLst/>
            <a:rect l="l" t="t" r="r" b="b"/>
            <a:pathLst>
              <a:path w="4566793" h="385572">
                <a:moveTo>
                  <a:pt x="0" y="38557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6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2600579"/>
            <a:ext cx="4566793" cy="254508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5480940" y="2654094"/>
            <a:ext cx="210474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Set direction flag DF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16" name="object 1016"/>
          <p:cNvSpPr/>
          <p:nvPr/>
        </p:nvSpPr>
        <p:spPr>
          <a:xfrm>
            <a:off x="2258568" y="258838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2270761" y="2588386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3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5377307" y="258838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5389500" y="2588386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3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9956292" y="258838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2258568" y="2600579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5377307" y="2600579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9956292" y="2600579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2270761" y="2998344"/>
            <a:ext cx="3106547" cy="384047"/>
          </a:xfrm>
          <a:custGeom>
            <a:avLst/>
            <a:gdLst/>
            <a:ahLst/>
            <a:cxnLst/>
            <a:rect l="l" t="t" r="r" b="b"/>
            <a:pathLst>
              <a:path w="3106547" h="384047">
                <a:moveTo>
                  <a:pt x="0" y="384047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4047"/>
                </a:lnTo>
                <a:lnTo>
                  <a:pt x="0" y="384047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2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2998343"/>
            <a:ext cx="3106547" cy="254508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2362504" y="3054906"/>
            <a:ext cx="3725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CLD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25" name="object 1025"/>
          <p:cNvSpPr/>
          <p:nvPr/>
        </p:nvSpPr>
        <p:spPr>
          <a:xfrm>
            <a:off x="5389500" y="2998344"/>
            <a:ext cx="4566793" cy="384047"/>
          </a:xfrm>
          <a:custGeom>
            <a:avLst/>
            <a:gdLst/>
            <a:ahLst/>
            <a:cxnLst/>
            <a:rect l="l" t="t" r="r" b="b"/>
            <a:pathLst>
              <a:path w="4566793" h="384047">
                <a:moveTo>
                  <a:pt x="0" y="384047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84047"/>
                </a:lnTo>
                <a:lnTo>
                  <a:pt x="0" y="384047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2998343"/>
            <a:ext cx="4566793" cy="254508"/>
          </a:xfrm>
          <a:prstGeom prst="rect">
            <a:avLst/>
          </a:prstGeom>
        </p:spPr>
      </p:pic>
      <p:sp>
        <p:nvSpPr>
          <p:cNvPr id="31" name="text 1"/>
          <p:cNvSpPr txBox="1"/>
          <p:nvPr/>
        </p:nvSpPr>
        <p:spPr>
          <a:xfrm>
            <a:off x="5480939" y="3051858"/>
            <a:ext cx="227722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Clear direction flag DF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26" name="object 1026"/>
          <p:cNvSpPr/>
          <p:nvPr/>
        </p:nvSpPr>
        <p:spPr>
          <a:xfrm>
            <a:off x="2258568" y="298615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2270761" y="2986151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5377307" y="298615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5389500" y="2986151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9956292" y="298615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2258568" y="2998344"/>
            <a:ext cx="12192" cy="384047"/>
          </a:xfrm>
          <a:custGeom>
            <a:avLst/>
            <a:gdLst/>
            <a:ahLst/>
            <a:cxnLst/>
            <a:rect l="l" t="t" r="r" b="b"/>
            <a:pathLst>
              <a:path w="12192" h="384047">
                <a:moveTo>
                  <a:pt x="0" y="384047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7"/>
                </a:lnTo>
                <a:lnTo>
                  <a:pt x="0" y="3840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5377307" y="2998344"/>
            <a:ext cx="12192" cy="384047"/>
          </a:xfrm>
          <a:custGeom>
            <a:avLst/>
            <a:gdLst/>
            <a:ahLst/>
            <a:cxnLst/>
            <a:rect l="l" t="t" r="r" b="b"/>
            <a:pathLst>
              <a:path w="12192" h="384047">
                <a:moveTo>
                  <a:pt x="0" y="384047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7"/>
                </a:lnTo>
                <a:lnTo>
                  <a:pt x="0" y="3840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9956292" y="2998344"/>
            <a:ext cx="12192" cy="384047"/>
          </a:xfrm>
          <a:custGeom>
            <a:avLst/>
            <a:gdLst/>
            <a:ahLst/>
            <a:cxnLst/>
            <a:rect l="l" t="t" r="r" b="b"/>
            <a:pathLst>
              <a:path w="12192" h="384047">
                <a:moveTo>
                  <a:pt x="0" y="384047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7"/>
                </a:lnTo>
                <a:lnTo>
                  <a:pt x="0" y="3840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2270761" y="3396107"/>
            <a:ext cx="3106547" cy="384048"/>
          </a:xfrm>
          <a:custGeom>
            <a:avLst/>
            <a:gdLst/>
            <a:ahLst/>
            <a:cxnLst/>
            <a:rect l="l" t="t" r="r" b="b"/>
            <a:pathLst>
              <a:path w="3106547" h="384048">
                <a:moveTo>
                  <a:pt x="0" y="384048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60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3396107"/>
            <a:ext cx="3106547" cy="252984"/>
          </a:xfrm>
          <a:prstGeom prst="rect">
            <a:avLst/>
          </a:prstGeom>
        </p:spPr>
      </p:pic>
      <p:sp>
        <p:nvSpPr>
          <p:cNvPr id="961" name="text 1"/>
          <p:cNvSpPr txBox="1"/>
          <p:nvPr/>
        </p:nvSpPr>
        <p:spPr>
          <a:xfrm>
            <a:off x="2362504" y="3451146"/>
            <a:ext cx="28277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STI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35" name="object 1035"/>
          <p:cNvSpPr/>
          <p:nvPr/>
        </p:nvSpPr>
        <p:spPr>
          <a:xfrm>
            <a:off x="5389500" y="3396107"/>
            <a:ext cx="4566793" cy="384048"/>
          </a:xfrm>
          <a:custGeom>
            <a:avLst/>
            <a:gdLst/>
            <a:ahLst/>
            <a:cxnLst/>
            <a:rect l="l" t="t" r="r" b="b"/>
            <a:pathLst>
              <a:path w="4566793" h="384048">
                <a:moveTo>
                  <a:pt x="0" y="384048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62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3396107"/>
            <a:ext cx="4566793" cy="252984"/>
          </a:xfrm>
          <a:prstGeom prst="rect">
            <a:avLst/>
          </a:prstGeom>
        </p:spPr>
      </p:pic>
      <p:sp>
        <p:nvSpPr>
          <p:cNvPr id="963" name="text 1"/>
          <p:cNvSpPr txBox="1"/>
          <p:nvPr/>
        </p:nvSpPr>
        <p:spPr>
          <a:xfrm>
            <a:off x="5480940" y="3448098"/>
            <a:ext cx="262988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Set interrupt enable flag IF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36" name="object 1036"/>
          <p:cNvSpPr/>
          <p:nvPr/>
        </p:nvSpPr>
        <p:spPr>
          <a:xfrm>
            <a:off x="2258568" y="3382392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2270761" y="3382392"/>
            <a:ext cx="3106547" cy="12191"/>
          </a:xfrm>
          <a:custGeom>
            <a:avLst/>
            <a:gdLst/>
            <a:ahLst/>
            <a:cxnLst/>
            <a:rect l="l" t="t" r="r" b="b"/>
            <a:pathLst>
              <a:path w="3106547" h="12191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5377307" y="3382392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5389500" y="3382392"/>
            <a:ext cx="4566793" cy="12191"/>
          </a:xfrm>
          <a:custGeom>
            <a:avLst/>
            <a:gdLst/>
            <a:ahLst/>
            <a:cxnLst/>
            <a:rect l="l" t="t" r="r" b="b"/>
            <a:pathLst>
              <a:path w="4566793" h="12191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9956292" y="3382392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2258568" y="3394582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3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3"/>
                </a:lnTo>
                <a:lnTo>
                  <a:pt x="0" y="3855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5377307" y="3394582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3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3"/>
                </a:lnTo>
                <a:lnTo>
                  <a:pt x="0" y="3855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9956292" y="3394582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3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3"/>
                </a:lnTo>
                <a:lnTo>
                  <a:pt x="0" y="3855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2270761" y="3793820"/>
            <a:ext cx="3106547" cy="384352"/>
          </a:xfrm>
          <a:custGeom>
            <a:avLst/>
            <a:gdLst/>
            <a:ahLst/>
            <a:cxnLst/>
            <a:rect l="l" t="t" r="r" b="b"/>
            <a:pathLst>
              <a:path w="3106547" h="384352">
                <a:moveTo>
                  <a:pt x="0" y="384353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64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3793820"/>
            <a:ext cx="3106547" cy="253288"/>
          </a:xfrm>
          <a:prstGeom prst="rect">
            <a:avLst/>
          </a:prstGeom>
        </p:spPr>
      </p:pic>
      <p:sp>
        <p:nvSpPr>
          <p:cNvPr id="965" name="text 1"/>
          <p:cNvSpPr txBox="1"/>
          <p:nvPr/>
        </p:nvSpPr>
        <p:spPr>
          <a:xfrm>
            <a:off x="2362504" y="3849164"/>
            <a:ext cx="29238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CLI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45" name="object 1045"/>
          <p:cNvSpPr/>
          <p:nvPr/>
        </p:nvSpPr>
        <p:spPr>
          <a:xfrm>
            <a:off x="5389500" y="3793820"/>
            <a:ext cx="4566793" cy="384352"/>
          </a:xfrm>
          <a:custGeom>
            <a:avLst/>
            <a:gdLst/>
            <a:ahLst/>
            <a:cxnLst/>
            <a:rect l="l" t="t" r="r" b="b"/>
            <a:pathLst>
              <a:path w="4566793" h="384352">
                <a:moveTo>
                  <a:pt x="0" y="384353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66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3793820"/>
            <a:ext cx="4566793" cy="254812"/>
          </a:xfrm>
          <a:prstGeom prst="rect">
            <a:avLst/>
          </a:prstGeom>
        </p:spPr>
      </p:pic>
      <p:sp>
        <p:nvSpPr>
          <p:cNvPr id="967" name="text 1"/>
          <p:cNvSpPr txBox="1"/>
          <p:nvPr/>
        </p:nvSpPr>
        <p:spPr>
          <a:xfrm>
            <a:off x="5480939" y="3847640"/>
            <a:ext cx="280237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Clear interrupt enable flag IF </a:t>
            </a:r>
            <a:r>
              <a:rPr sz="1400" spc="10" dirty="0">
                <a:latin typeface="Arial"/>
                <a:cs typeface="Arial"/>
              </a:rPr>
              <a:t></a:t>
            </a:r>
            <a:r>
              <a:rPr sz="1400" b="1" spc="10" dirty="0">
                <a:latin typeface="Arial"/>
                <a:cs typeface="Arial"/>
              </a:rPr>
              <a:t> 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46" name="object 1046"/>
          <p:cNvSpPr/>
          <p:nvPr/>
        </p:nvSpPr>
        <p:spPr>
          <a:xfrm>
            <a:off x="2258568" y="378015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2270761" y="3780155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5377307" y="378015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5389500" y="3780155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9956292" y="378015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2258568" y="3792296"/>
            <a:ext cx="12192" cy="385876"/>
          </a:xfrm>
          <a:custGeom>
            <a:avLst/>
            <a:gdLst/>
            <a:ahLst/>
            <a:cxnLst/>
            <a:rect l="l" t="t" r="r" b="b"/>
            <a:pathLst>
              <a:path w="12192" h="385876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5377307" y="3792296"/>
            <a:ext cx="12192" cy="385876"/>
          </a:xfrm>
          <a:custGeom>
            <a:avLst/>
            <a:gdLst/>
            <a:ahLst/>
            <a:cxnLst/>
            <a:rect l="l" t="t" r="r" b="b"/>
            <a:pathLst>
              <a:path w="12192" h="385876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9956292" y="3792296"/>
            <a:ext cx="12192" cy="385876"/>
          </a:xfrm>
          <a:custGeom>
            <a:avLst/>
            <a:gdLst/>
            <a:ahLst/>
            <a:cxnLst/>
            <a:rect l="l" t="t" r="r" b="b"/>
            <a:pathLst>
              <a:path w="12192" h="385876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2270761" y="4190365"/>
            <a:ext cx="3106547" cy="384048"/>
          </a:xfrm>
          <a:custGeom>
            <a:avLst/>
            <a:gdLst/>
            <a:ahLst/>
            <a:cxnLst/>
            <a:rect l="l" t="t" r="r" b="b"/>
            <a:pathLst>
              <a:path w="3106547" h="384048">
                <a:moveTo>
                  <a:pt x="0" y="384048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6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4190366"/>
            <a:ext cx="3106547" cy="254507"/>
          </a:xfrm>
          <a:prstGeom prst="rect">
            <a:avLst/>
          </a:prstGeom>
        </p:spPr>
      </p:pic>
      <p:sp>
        <p:nvSpPr>
          <p:cNvPr id="969" name="text 1"/>
          <p:cNvSpPr txBox="1"/>
          <p:nvPr/>
        </p:nvSpPr>
        <p:spPr>
          <a:xfrm>
            <a:off x="2362505" y="4246928"/>
            <a:ext cx="39337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NOP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55" name="object 1055"/>
          <p:cNvSpPr/>
          <p:nvPr/>
        </p:nvSpPr>
        <p:spPr>
          <a:xfrm>
            <a:off x="5389500" y="4190365"/>
            <a:ext cx="4566793" cy="384048"/>
          </a:xfrm>
          <a:custGeom>
            <a:avLst/>
            <a:gdLst/>
            <a:ahLst/>
            <a:cxnLst/>
            <a:rect l="l" t="t" r="r" b="b"/>
            <a:pathLst>
              <a:path w="4566793" h="384048">
                <a:moveTo>
                  <a:pt x="0" y="384048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97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4190366"/>
            <a:ext cx="4566793" cy="254507"/>
          </a:xfrm>
          <a:prstGeom prst="rect">
            <a:avLst/>
          </a:prstGeom>
        </p:spPr>
      </p:pic>
      <p:sp>
        <p:nvSpPr>
          <p:cNvPr id="971" name="text 1"/>
          <p:cNvSpPr txBox="1"/>
          <p:nvPr/>
        </p:nvSpPr>
        <p:spPr>
          <a:xfrm>
            <a:off x="5480940" y="4246928"/>
            <a:ext cx="111825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No operation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56" name="object 1056"/>
          <p:cNvSpPr/>
          <p:nvPr/>
        </p:nvSpPr>
        <p:spPr>
          <a:xfrm>
            <a:off x="2258568" y="417817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2270761" y="4178173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5377307" y="417817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5389500" y="4178173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9956292" y="417817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2258568" y="4190365"/>
            <a:ext cx="12192" cy="384048"/>
          </a:xfrm>
          <a:custGeom>
            <a:avLst/>
            <a:gdLst/>
            <a:ahLst/>
            <a:cxnLst/>
            <a:rect l="l" t="t" r="r" b="b"/>
            <a:pathLst>
              <a:path w="12192" h="384048">
                <a:moveTo>
                  <a:pt x="0" y="384048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5377307" y="4190365"/>
            <a:ext cx="12192" cy="384048"/>
          </a:xfrm>
          <a:custGeom>
            <a:avLst/>
            <a:gdLst/>
            <a:ahLst/>
            <a:cxnLst/>
            <a:rect l="l" t="t" r="r" b="b"/>
            <a:pathLst>
              <a:path w="12192" h="384048">
                <a:moveTo>
                  <a:pt x="0" y="384048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9956292" y="4190365"/>
            <a:ext cx="12192" cy="384048"/>
          </a:xfrm>
          <a:custGeom>
            <a:avLst/>
            <a:gdLst/>
            <a:ahLst/>
            <a:cxnLst/>
            <a:rect l="l" t="t" r="r" b="b"/>
            <a:pathLst>
              <a:path w="12192" h="384048">
                <a:moveTo>
                  <a:pt x="0" y="384048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2270761" y="4588129"/>
            <a:ext cx="3106547" cy="384048"/>
          </a:xfrm>
          <a:custGeom>
            <a:avLst/>
            <a:gdLst/>
            <a:ahLst/>
            <a:cxnLst/>
            <a:rect l="l" t="t" r="r" b="b"/>
            <a:pathLst>
              <a:path w="3106547" h="384048">
                <a:moveTo>
                  <a:pt x="0" y="384048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1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4588129"/>
            <a:ext cx="3106547" cy="254508"/>
          </a:xfrm>
          <a:prstGeom prst="rect">
            <a:avLst/>
          </a:prstGeom>
        </p:spPr>
      </p:pic>
      <p:sp>
        <p:nvSpPr>
          <p:cNvPr id="1112" name="text 1"/>
          <p:cNvSpPr txBox="1"/>
          <p:nvPr/>
        </p:nvSpPr>
        <p:spPr>
          <a:xfrm>
            <a:off x="2362504" y="4644692"/>
            <a:ext cx="33836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HLT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65" name="object 1065"/>
          <p:cNvSpPr/>
          <p:nvPr/>
        </p:nvSpPr>
        <p:spPr>
          <a:xfrm>
            <a:off x="5389500" y="4588129"/>
            <a:ext cx="4566793" cy="384048"/>
          </a:xfrm>
          <a:custGeom>
            <a:avLst/>
            <a:gdLst/>
            <a:ahLst/>
            <a:cxnLst/>
            <a:rect l="l" t="t" r="r" b="b"/>
            <a:pathLst>
              <a:path w="4566793" h="384048">
                <a:moveTo>
                  <a:pt x="0" y="384048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1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4588129"/>
            <a:ext cx="4566793" cy="254508"/>
          </a:xfrm>
          <a:prstGeom prst="rect">
            <a:avLst/>
          </a:prstGeom>
        </p:spPr>
      </p:pic>
      <p:sp>
        <p:nvSpPr>
          <p:cNvPr id="1114" name="text 1"/>
          <p:cNvSpPr txBox="1"/>
          <p:nvPr/>
        </p:nvSpPr>
        <p:spPr>
          <a:xfrm>
            <a:off x="5480940" y="4644692"/>
            <a:ext cx="21024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Halt after interrupt is set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66" name="object 1066"/>
          <p:cNvSpPr/>
          <p:nvPr/>
        </p:nvSpPr>
        <p:spPr>
          <a:xfrm>
            <a:off x="2258568" y="457441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2270761" y="4574413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5377307" y="457441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5389500" y="4574413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9956292" y="457441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2258568" y="4586605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5377307" y="4586605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9956292" y="4586605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2270761" y="4985970"/>
            <a:ext cx="3106547" cy="384353"/>
          </a:xfrm>
          <a:custGeom>
            <a:avLst/>
            <a:gdLst/>
            <a:ahLst/>
            <a:cxnLst/>
            <a:rect l="l" t="t" r="r" b="b"/>
            <a:pathLst>
              <a:path w="3106547" h="384353">
                <a:moveTo>
                  <a:pt x="0" y="384353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15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4985893"/>
            <a:ext cx="3106547" cy="252984"/>
          </a:xfrm>
          <a:prstGeom prst="rect">
            <a:avLst/>
          </a:prstGeom>
        </p:spPr>
      </p:pic>
      <p:sp>
        <p:nvSpPr>
          <p:cNvPr id="1116" name="text 1"/>
          <p:cNvSpPr txBox="1"/>
          <p:nvPr/>
        </p:nvSpPr>
        <p:spPr>
          <a:xfrm>
            <a:off x="2362504" y="5040932"/>
            <a:ext cx="45371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WAIT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75" name="object 1075"/>
          <p:cNvSpPr/>
          <p:nvPr/>
        </p:nvSpPr>
        <p:spPr>
          <a:xfrm>
            <a:off x="5389500" y="4985970"/>
            <a:ext cx="4566793" cy="384353"/>
          </a:xfrm>
          <a:custGeom>
            <a:avLst/>
            <a:gdLst/>
            <a:ahLst/>
            <a:cxnLst/>
            <a:rect l="l" t="t" r="r" b="b"/>
            <a:pathLst>
              <a:path w="4566793" h="384353">
                <a:moveTo>
                  <a:pt x="0" y="384353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17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4985893"/>
            <a:ext cx="4566793" cy="252984"/>
          </a:xfrm>
          <a:prstGeom prst="rect">
            <a:avLst/>
          </a:prstGeom>
        </p:spPr>
      </p:pic>
      <p:sp>
        <p:nvSpPr>
          <p:cNvPr id="1118" name="text 1"/>
          <p:cNvSpPr txBox="1"/>
          <p:nvPr/>
        </p:nvSpPr>
        <p:spPr>
          <a:xfrm>
            <a:off x="5480940" y="5040932"/>
            <a:ext cx="207274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Wait for TEST pin active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76" name="object 1076"/>
          <p:cNvSpPr/>
          <p:nvPr/>
        </p:nvSpPr>
        <p:spPr>
          <a:xfrm>
            <a:off x="2258568" y="497217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2270761" y="4972177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5377307" y="497217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5389500" y="4972177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9956292" y="497217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2258568" y="4984446"/>
            <a:ext cx="12192" cy="385877"/>
          </a:xfrm>
          <a:custGeom>
            <a:avLst/>
            <a:gdLst/>
            <a:ahLst/>
            <a:cxnLst/>
            <a:rect l="l" t="t" r="r" b="b"/>
            <a:pathLst>
              <a:path w="12192" h="385877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5377307" y="4984446"/>
            <a:ext cx="12192" cy="385877"/>
          </a:xfrm>
          <a:custGeom>
            <a:avLst/>
            <a:gdLst/>
            <a:ahLst/>
            <a:cxnLst/>
            <a:rect l="l" t="t" r="r" b="b"/>
            <a:pathLst>
              <a:path w="12192" h="385877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9956292" y="4984446"/>
            <a:ext cx="12192" cy="385877"/>
          </a:xfrm>
          <a:custGeom>
            <a:avLst/>
            <a:gdLst/>
            <a:ahLst/>
            <a:cxnLst/>
            <a:rect l="l" t="t" r="r" b="b"/>
            <a:pathLst>
              <a:path w="12192" h="385877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2270761" y="5382463"/>
            <a:ext cx="3106547" cy="783336"/>
          </a:xfrm>
          <a:custGeom>
            <a:avLst/>
            <a:gdLst/>
            <a:ahLst/>
            <a:cxnLst/>
            <a:rect l="l" t="t" r="r" b="b"/>
            <a:pathLst>
              <a:path w="3106547" h="783336">
                <a:moveTo>
                  <a:pt x="0" y="783336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783336"/>
                </a:lnTo>
                <a:lnTo>
                  <a:pt x="0" y="783336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1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5382463"/>
            <a:ext cx="3106547" cy="254508"/>
          </a:xfrm>
          <a:prstGeom prst="rect">
            <a:avLst/>
          </a:prstGeom>
        </p:spPr>
      </p:pic>
      <p:sp>
        <p:nvSpPr>
          <p:cNvPr id="1120" name="text 1"/>
          <p:cNvSpPr txBox="1"/>
          <p:nvPr/>
        </p:nvSpPr>
        <p:spPr>
          <a:xfrm>
            <a:off x="2362505" y="5439026"/>
            <a:ext cx="192713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ESC opcode mem/ reg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85" name="object 1085"/>
          <p:cNvSpPr/>
          <p:nvPr/>
        </p:nvSpPr>
        <p:spPr>
          <a:xfrm>
            <a:off x="5389500" y="5382463"/>
            <a:ext cx="4566793" cy="783336"/>
          </a:xfrm>
          <a:custGeom>
            <a:avLst/>
            <a:gdLst/>
            <a:ahLst/>
            <a:cxnLst/>
            <a:rect l="l" t="t" r="r" b="b"/>
            <a:pathLst>
              <a:path w="4566793" h="783336">
                <a:moveTo>
                  <a:pt x="0" y="783336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783336"/>
                </a:lnTo>
                <a:lnTo>
                  <a:pt x="0" y="783336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21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5382463"/>
            <a:ext cx="4566793" cy="254508"/>
          </a:xfrm>
          <a:prstGeom prst="rect">
            <a:avLst/>
          </a:prstGeom>
        </p:spPr>
      </p:pic>
      <p:sp>
        <p:nvSpPr>
          <p:cNvPr id="1122" name="text 1"/>
          <p:cNvSpPr txBox="1"/>
          <p:nvPr/>
        </p:nvSpPr>
        <p:spPr>
          <a:xfrm>
            <a:off x="5480940" y="5437502"/>
            <a:ext cx="362887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Used to pass instruction to a coprocessor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23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5636971"/>
            <a:ext cx="4566793" cy="213360"/>
          </a:xfrm>
          <a:prstGeom prst="rect">
            <a:avLst/>
          </a:prstGeom>
        </p:spPr>
      </p:pic>
      <p:sp>
        <p:nvSpPr>
          <p:cNvPr id="1124" name="text 1"/>
          <p:cNvSpPr txBox="1"/>
          <p:nvPr/>
        </p:nvSpPr>
        <p:spPr>
          <a:xfrm>
            <a:off x="5480940" y="5652386"/>
            <a:ext cx="33849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which shares the address and data bus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25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5850331"/>
            <a:ext cx="4566793" cy="213360"/>
          </a:xfrm>
          <a:prstGeom prst="rect">
            <a:avLst/>
          </a:prstGeom>
        </p:spPr>
      </p:pic>
      <p:sp>
        <p:nvSpPr>
          <p:cNvPr id="1126" name="text 1"/>
          <p:cNvSpPr txBox="1"/>
          <p:nvPr/>
        </p:nvSpPr>
        <p:spPr>
          <a:xfrm>
            <a:off x="5480940" y="5865746"/>
            <a:ext cx="11387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with the 8086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86" name="object 1086"/>
          <p:cNvSpPr/>
          <p:nvPr/>
        </p:nvSpPr>
        <p:spPr>
          <a:xfrm>
            <a:off x="2258568" y="5370322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2270761" y="5370322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5377307" y="5370322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5389500" y="5370322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9956292" y="5370322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2258568" y="5382463"/>
            <a:ext cx="12192" cy="783336"/>
          </a:xfrm>
          <a:custGeom>
            <a:avLst/>
            <a:gdLst/>
            <a:ahLst/>
            <a:cxnLst/>
            <a:rect l="l" t="t" r="r" b="b"/>
            <a:pathLst>
              <a:path w="12192" h="783336">
                <a:moveTo>
                  <a:pt x="0" y="783336"/>
                </a:moveTo>
                <a:lnTo>
                  <a:pt x="0" y="0"/>
                </a:lnTo>
                <a:lnTo>
                  <a:pt x="12192" y="0"/>
                </a:lnTo>
                <a:lnTo>
                  <a:pt x="12192" y="783336"/>
                </a:lnTo>
                <a:lnTo>
                  <a:pt x="0" y="783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5377307" y="5382463"/>
            <a:ext cx="12192" cy="783336"/>
          </a:xfrm>
          <a:custGeom>
            <a:avLst/>
            <a:gdLst/>
            <a:ahLst/>
            <a:cxnLst/>
            <a:rect l="l" t="t" r="r" b="b"/>
            <a:pathLst>
              <a:path w="12192" h="783336">
                <a:moveTo>
                  <a:pt x="0" y="783336"/>
                </a:moveTo>
                <a:lnTo>
                  <a:pt x="0" y="0"/>
                </a:lnTo>
                <a:lnTo>
                  <a:pt x="12192" y="0"/>
                </a:lnTo>
                <a:lnTo>
                  <a:pt x="12192" y="783336"/>
                </a:lnTo>
                <a:lnTo>
                  <a:pt x="0" y="783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9956292" y="5382463"/>
            <a:ext cx="12192" cy="783336"/>
          </a:xfrm>
          <a:custGeom>
            <a:avLst/>
            <a:gdLst/>
            <a:ahLst/>
            <a:cxnLst/>
            <a:rect l="l" t="t" r="r" b="b"/>
            <a:pathLst>
              <a:path w="12192" h="783336">
                <a:moveTo>
                  <a:pt x="0" y="783336"/>
                </a:moveTo>
                <a:lnTo>
                  <a:pt x="0" y="0"/>
                </a:lnTo>
                <a:lnTo>
                  <a:pt x="12192" y="0"/>
                </a:lnTo>
                <a:lnTo>
                  <a:pt x="12192" y="783336"/>
                </a:lnTo>
                <a:lnTo>
                  <a:pt x="0" y="783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2270761" y="6177991"/>
            <a:ext cx="3106547" cy="304800"/>
          </a:xfrm>
          <a:custGeom>
            <a:avLst/>
            <a:gdLst/>
            <a:ahLst/>
            <a:cxnLst/>
            <a:rect l="l" t="t" r="r" b="b"/>
            <a:pathLst>
              <a:path w="3106547" h="304800">
                <a:moveTo>
                  <a:pt x="0" y="304800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27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761" y="6177991"/>
            <a:ext cx="3106547" cy="254508"/>
          </a:xfrm>
          <a:prstGeom prst="rect">
            <a:avLst/>
          </a:prstGeom>
        </p:spPr>
      </p:pic>
      <p:sp>
        <p:nvSpPr>
          <p:cNvPr id="1128" name="text 1"/>
          <p:cNvSpPr txBox="1"/>
          <p:nvPr/>
        </p:nvSpPr>
        <p:spPr>
          <a:xfrm>
            <a:off x="2362504" y="6234554"/>
            <a:ext cx="51328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LOCK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95" name="object 1095"/>
          <p:cNvSpPr/>
          <p:nvPr/>
        </p:nvSpPr>
        <p:spPr>
          <a:xfrm>
            <a:off x="5389500" y="6177991"/>
            <a:ext cx="4566793" cy="304800"/>
          </a:xfrm>
          <a:custGeom>
            <a:avLst/>
            <a:gdLst/>
            <a:ahLst/>
            <a:cxnLst/>
            <a:rect l="l" t="t" r="r" b="b"/>
            <a:pathLst>
              <a:path w="4566793" h="304800">
                <a:moveTo>
                  <a:pt x="0" y="304800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29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0" y="6177991"/>
            <a:ext cx="4566793" cy="254508"/>
          </a:xfrm>
          <a:prstGeom prst="rect">
            <a:avLst/>
          </a:prstGeom>
        </p:spPr>
      </p:pic>
      <p:sp>
        <p:nvSpPr>
          <p:cNvPr id="1130" name="text 1"/>
          <p:cNvSpPr txBox="1"/>
          <p:nvPr/>
        </p:nvSpPr>
        <p:spPr>
          <a:xfrm>
            <a:off x="5480939" y="6233030"/>
            <a:ext cx="282064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Lock bus during next instruction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31" name="text 1"/>
          <p:cNvSpPr txBox="1"/>
          <p:nvPr/>
        </p:nvSpPr>
        <p:spPr>
          <a:xfrm>
            <a:off x="9938004" y="6247333"/>
            <a:ext cx="9906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8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96" name="object 1096"/>
          <p:cNvSpPr/>
          <p:nvPr/>
        </p:nvSpPr>
        <p:spPr>
          <a:xfrm>
            <a:off x="2258568" y="6165800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2270761" y="6165800"/>
            <a:ext cx="3106547" cy="12191"/>
          </a:xfrm>
          <a:custGeom>
            <a:avLst/>
            <a:gdLst/>
            <a:ahLst/>
            <a:cxnLst/>
            <a:rect l="l" t="t" r="r" b="b"/>
            <a:pathLst>
              <a:path w="3106547" h="12191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5377307" y="6165800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5389500" y="6165800"/>
            <a:ext cx="4566793" cy="12191"/>
          </a:xfrm>
          <a:custGeom>
            <a:avLst/>
            <a:gdLst/>
            <a:ahLst/>
            <a:cxnLst/>
            <a:rect l="l" t="t" r="r" b="b"/>
            <a:pathLst>
              <a:path w="4566793" h="12191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9956292" y="6165800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2258568" y="6177991"/>
            <a:ext cx="12192" cy="304800"/>
          </a:xfrm>
          <a:custGeom>
            <a:avLst/>
            <a:gdLst/>
            <a:ahLst/>
            <a:cxnLst/>
            <a:rect l="l" t="t" r="r" b="b"/>
            <a:pathLst>
              <a:path w="12192" h="304800">
                <a:moveTo>
                  <a:pt x="0" y="304800"/>
                </a:moveTo>
                <a:lnTo>
                  <a:pt x="0" y="0"/>
                </a:lnTo>
                <a:lnTo>
                  <a:pt x="12192" y="0"/>
                </a:lnTo>
                <a:lnTo>
                  <a:pt x="12192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2258568" y="648279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2258568" y="648279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2270761" y="6482791"/>
            <a:ext cx="3106547" cy="12192"/>
          </a:xfrm>
          <a:custGeom>
            <a:avLst/>
            <a:gdLst/>
            <a:ahLst/>
            <a:cxnLst/>
            <a:rect l="l" t="t" r="r" b="b"/>
            <a:pathLst>
              <a:path w="3106547" h="12192">
                <a:moveTo>
                  <a:pt x="0" y="12192"/>
                </a:moveTo>
                <a:lnTo>
                  <a:pt x="0" y="0"/>
                </a:lnTo>
                <a:lnTo>
                  <a:pt x="3106547" y="0"/>
                </a:lnTo>
                <a:lnTo>
                  <a:pt x="310654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5377307" y="6177991"/>
            <a:ext cx="12192" cy="304800"/>
          </a:xfrm>
          <a:custGeom>
            <a:avLst/>
            <a:gdLst/>
            <a:ahLst/>
            <a:cxnLst/>
            <a:rect l="l" t="t" r="r" b="b"/>
            <a:pathLst>
              <a:path w="12192" h="304800">
                <a:moveTo>
                  <a:pt x="0" y="304800"/>
                </a:moveTo>
                <a:lnTo>
                  <a:pt x="0" y="0"/>
                </a:lnTo>
                <a:lnTo>
                  <a:pt x="12192" y="0"/>
                </a:lnTo>
                <a:lnTo>
                  <a:pt x="12192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5377307" y="648279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5389500" y="6482791"/>
            <a:ext cx="4566793" cy="12192"/>
          </a:xfrm>
          <a:custGeom>
            <a:avLst/>
            <a:gdLst/>
            <a:ahLst/>
            <a:cxnLst/>
            <a:rect l="l" t="t" r="r" b="b"/>
            <a:pathLst>
              <a:path w="4566793" h="12192">
                <a:moveTo>
                  <a:pt x="0" y="12192"/>
                </a:moveTo>
                <a:lnTo>
                  <a:pt x="0" y="0"/>
                </a:lnTo>
                <a:lnTo>
                  <a:pt x="4566793" y="0"/>
                </a:lnTo>
                <a:lnTo>
                  <a:pt x="456679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9956292" y="6177991"/>
            <a:ext cx="12192" cy="304800"/>
          </a:xfrm>
          <a:custGeom>
            <a:avLst/>
            <a:gdLst/>
            <a:ahLst/>
            <a:cxnLst/>
            <a:rect l="l" t="t" r="r" b="b"/>
            <a:pathLst>
              <a:path w="12192" h="304800">
                <a:moveTo>
                  <a:pt x="0" y="304800"/>
                </a:moveTo>
                <a:lnTo>
                  <a:pt x="0" y="0"/>
                </a:lnTo>
                <a:lnTo>
                  <a:pt x="12192" y="0"/>
                </a:lnTo>
                <a:lnTo>
                  <a:pt x="12192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9956292" y="648279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9956292" y="648279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9218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85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01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74287" y="733680"/>
            <a:ext cx="347794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6. Control Transfer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969006" y="1237918"/>
            <a:ext cx="5599674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Transfer the control to a specific destination or target instruction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Do not affect flags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453945" y="2303574"/>
            <a:ext cx="272799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8086 Unconditional transfers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11" name="object 1111"/>
          <p:cNvSpPr/>
          <p:nvPr/>
        </p:nvSpPr>
        <p:spPr>
          <a:xfrm>
            <a:off x="2831847" y="2730119"/>
            <a:ext cx="3265043" cy="278892"/>
          </a:xfrm>
          <a:custGeom>
            <a:avLst/>
            <a:gdLst/>
            <a:ahLst/>
            <a:cxnLst/>
            <a:rect l="l" t="t" r="r" b="b"/>
            <a:pathLst>
              <a:path w="3265043" h="278892">
                <a:moveTo>
                  <a:pt x="0" y="2788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847" y="2730119"/>
            <a:ext cx="3265043" cy="25450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2923287" y="2786682"/>
            <a:ext cx="99578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Mnemonics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12" name="object 1112"/>
          <p:cNvSpPr/>
          <p:nvPr/>
        </p:nvSpPr>
        <p:spPr>
          <a:xfrm>
            <a:off x="6109082" y="2730119"/>
            <a:ext cx="3569843" cy="278892"/>
          </a:xfrm>
          <a:custGeom>
            <a:avLst/>
            <a:gdLst/>
            <a:ahLst/>
            <a:cxnLst/>
            <a:rect l="l" t="t" r="r" b="b"/>
            <a:pathLst>
              <a:path w="3569843" h="278892">
                <a:moveTo>
                  <a:pt x="0" y="278892"/>
                </a:moveTo>
                <a:lnTo>
                  <a:pt x="0" y="0"/>
                </a:lnTo>
                <a:lnTo>
                  <a:pt x="3569843" y="0"/>
                </a:lnTo>
                <a:lnTo>
                  <a:pt x="3569843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1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082" y="2730119"/>
            <a:ext cx="3569843" cy="254508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6200521" y="2786682"/>
            <a:ext cx="102720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Explanation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13" name="object 1113"/>
          <p:cNvSpPr/>
          <p:nvPr/>
        </p:nvSpPr>
        <p:spPr>
          <a:xfrm>
            <a:off x="2819654" y="271792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2819654" y="271792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2831847" y="2717926"/>
            <a:ext cx="3265043" cy="12192"/>
          </a:xfrm>
          <a:custGeom>
            <a:avLst/>
            <a:gdLst/>
            <a:ahLst/>
            <a:cxnLst/>
            <a:rect l="l" t="t" r="r" b="b"/>
            <a:pathLst>
              <a:path w="3265043" h="12192">
                <a:moveTo>
                  <a:pt x="0" y="12193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6096889" y="271792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6109082" y="2717926"/>
            <a:ext cx="3569843" cy="12192"/>
          </a:xfrm>
          <a:custGeom>
            <a:avLst/>
            <a:gdLst/>
            <a:ahLst/>
            <a:cxnLst/>
            <a:rect l="l" t="t" r="r" b="b"/>
            <a:pathLst>
              <a:path w="3569843" h="12192">
                <a:moveTo>
                  <a:pt x="0" y="12193"/>
                </a:moveTo>
                <a:lnTo>
                  <a:pt x="0" y="0"/>
                </a:lnTo>
                <a:lnTo>
                  <a:pt x="3569843" y="0"/>
                </a:lnTo>
                <a:lnTo>
                  <a:pt x="356984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9678924" y="271792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9678924" y="271792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2819654" y="2730119"/>
            <a:ext cx="12192" cy="278892"/>
          </a:xfrm>
          <a:custGeom>
            <a:avLst/>
            <a:gdLst/>
            <a:ahLst/>
            <a:cxnLst/>
            <a:rect l="l" t="t" r="r" b="b"/>
            <a:pathLst>
              <a:path w="12192" h="278892">
                <a:moveTo>
                  <a:pt x="0" y="278892"/>
                </a:moveTo>
                <a:lnTo>
                  <a:pt x="0" y="0"/>
                </a:lnTo>
                <a:lnTo>
                  <a:pt x="12192" y="0"/>
                </a:lnTo>
                <a:lnTo>
                  <a:pt x="12192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6096889" y="2730119"/>
            <a:ext cx="12192" cy="278892"/>
          </a:xfrm>
          <a:custGeom>
            <a:avLst/>
            <a:gdLst/>
            <a:ahLst/>
            <a:cxnLst/>
            <a:rect l="l" t="t" r="r" b="b"/>
            <a:pathLst>
              <a:path w="12192" h="278892">
                <a:moveTo>
                  <a:pt x="0" y="278892"/>
                </a:moveTo>
                <a:lnTo>
                  <a:pt x="0" y="0"/>
                </a:lnTo>
                <a:lnTo>
                  <a:pt x="12192" y="0"/>
                </a:lnTo>
                <a:lnTo>
                  <a:pt x="12192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9678924" y="2730119"/>
            <a:ext cx="12192" cy="278892"/>
          </a:xfrm>
          <a:custGeom>
            <a:avLst/>
            <a:gdLst/>
            <a:ahLst/>
            <a:cxnLst/>
            <a:rect l="l" t="t" r="r" b="b"/>
            <a:pathLst>
              <a:path w="12192" h="278892">
                <a:moveTo>
                  <a:pt x="0" y="278892"/>
                </a:moveTo>
                <a:lnTo>
                  <a:pt x="0" y="0"/>
                </a:lnTo>
                <a:lnTo>
                  <a:pt x="12192" y="0"/>
                </a:lnTo>
                <a:lnTo>
                  <a:pt x="12192" y="278892"/>
                </a:lnTo>
                <a:lnTo>
                  <a:pt x="0" y="2788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2831847" y="3047112"/>
            <a:ext cx="3265043" cy="373379"/>
          </a:xfrm>
          <a:custGeom>
            <a:avLst/>
            <a:gdLst/>
            <a:ahLst/>
            <a:cxnLst/>
            <a:rect l="l" t="t" r="r" b="b"/>
            <a:pathLst>
              <a:path w="3265043" h="373379">
                <a:moveTo>
                  <a:pt x="0" y="373379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373379"/>
                </a:lnTo>
                <a:lnTo>
                  <a:pt x="0" y="373379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1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847" y="3047112"/>
            <a:ext cx="3265043" cy="242315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2923286" y="3089958"/>
            <a:ext cx="201459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CALL reg/ mem/ disp16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24" name="object 1124"/>
          <p:cNvSpPr/>
          <p:nvPr/>
        </p:nvSpPr>
        <p:spPr>
          <a:xfrm>
            <a:off x="6109082" y="3047112"/>
            <a:ext cx="3569843" cy="373379"/>
          </a:xfrm>
          <a:custGeom>
            <a:avLst/>
            <a:gdLst/>
            <a:ahLst/>
            <a:cxnLst/>
            <a:rect l="l" t="t" r="r" b="b"/>
            <a:pathLst>
              <a:path w="3569843" h="373379">
                <a:moveTo>
                  <a:pt x="0" y="373379"/>
                </a:moveTo>
                <a:lnTo>
                  <a:pt x="0" y="0"/>
                </a:lnTo>
                <a:lnTo>
                  <a:pt x="3569843" y="0"/>
                </a:lnTo>
                <a:lnTo>
                  <a:pt x="3569843" y="373379"/>
                </a:lnTo>
                <a:lnTo>
                  <a:pt x="0" y="373379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1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082" y="3047112"/>
            <a:ext cx="3569843" cy="242315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6200521" y="3089958"/>
            <a:ext cx="132087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Call subroutine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25" name="object 1125"/>
          <p:cNvSpPr/>
          <p:nvPr/>
        </p:nvSpPr>
        <p:spPr>
          <a:xfrm>
            <a:off x="2819654" y="300901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2831847" y="3009011"/>
            <a:ext cx="3265043" cy="38100"/>
          </a:xfrm>
          <a:custGeom>
            <a:avLst/>
            <a:gdLst/>
            <a:ahLst/>
            <a:cxnLst/>
            <a:rect l="l" t="t" r="r" b="b"/>
            <a:pathLst>
              <a:path w="3265043" h="38100">
                <a:moveTo>
                  <a:pt x="0" y="38100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6096889" y="300901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6134990" y="3009011"/>
            <a:ext cx="3543935" cy="38100"/>
          </a:xfrm>
          <a:custGeom>
            <a:avLst/>
            <a:gdLst/>
            <a:ahLst/>
            <a:cxnLst/>
            <a:rect l="l" t="t" r="r" b="b"/>
            <a:pathLst>
              <a:path w="3543935" h="38100">
                <a:moveTo>
                  <a:pt x="0" y="38100"/>
                </a:moveTo>
                <a:lnTo>
                  <a:pt x="0" y="0"/>
                </a:lnTo>
                <a:lnTo>
                  <a:pt x="3543935" y="0"/>
                </a:lnTo>
                <a:lnTo>
                  <a:pt x="3543935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9678924" y="3009011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2819654" y="3047112"/>
            <a:ext cx="12192" cy="373379"/>
          </a:xfrm>
          <a:custGeom>
            <a:avLst/>
            <a:gdLst/>
            <a:ahLst/>
            <a:cxnLst/>
            <a:rect l="l" t="t" r="r" b="b"/>
            <a:pathLst>
              <a:path w="12192" h="373379">
                <a:moveTo>
                  <a:pt x="0" y="373379"/>
                </a:moveTo>
                <a:lnTo>
                  <a:pt x="0" y="0"/>
                </a:lnTo>
                <a:lnTo>
                  <a:pt x="12192" y="0"/>
                </a:lnTo>
                <a:lnTo>
                  <a:pt x="12192" y="373379"/>
                </a:lnTo>
                <a:lnTo>
                  <a:pt x="0" y="3733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6096889" y="3047112"/>
            <a:ext cx="12192" cy="373379"/>
          </a:xfrm>
          <a:custGeom>
            <a:avLst/>
            <a:gdLst/>
            <a:ahLst/>
            <a:cxnLst/>
            <a:rect l="l" t="t" r="r" b="b"/>
            <a:pathLst>
              <a:path w="12192" h="373379">
                <a:moveTo>
                  <a:pt x="0" y="373379"/>
                </a:moveTo>
                <a:lnTo>
                  <a:pt x="0" y="0"/>
                </a:lnTo>
                <a:lnTo>
                  <a:pt x="12192" y="0"/>
                </a:lnTo>
                <a:lnTo>
                  <a:pt x="12192" y="373379"/>
                </a:lnTo>
                <a:lnTo>
                  <a:pt x="0" y="3733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9678924" y="3047112"/>
            <a:ext cx="12192" cy="373379"/>
          </a:xfrm>
          <a:custGeom>
            <a:avLst/>
            <a:gdLst/>
            <a:ahLst/>
            <a:cxnLst/>
            <a:rect l="l" t="t" r="r" b="b"/>
            <a:pathLst>
              <a:path w="12192" h="373379">
                <a:moveTo>
                  <a:pt x="0" y="373379"/>
                </a:moveTo>
                <a:lnTo>
                  <a:pt x="0" y="0"/>
                </a:lnTo>
                <a:lnTo>
                  <a:pt x="12192" y="0"/>
                </a:lnTo>
                <a:lnTo>
                  <a:pt x="12192" y="373379"/>
                </a:lnTo>
                <a:lnTo>
                  <a:pt x="0" y="3733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2831847" y="3432632"/>
            <a:ext cx="3265043" cy="384352"/>
          </a:xfrm>
          <a:custGeom>
            <a:avLst/>
            <a:gdLst/>
            <a:ahLst/>
            <a:cxnLst/>
            <a:rect l="l" t="t" r="r" b="b"/>
            <a:pathLst>
              <a:path w="3265043" h="384352">
                <a:moveTo>
                  <a:pt x="0" y="384353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1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847" y="3432683"/>
            <a:ext cx="3265043" cy="254508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2923286" y="3489246"/>
            <a:ext cx="36292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34" name="object 1134"/>
          <p:cNvSpPr/>
          <p:nvPr/>
        </p:nvSpPr>
        <p:spPr>
          <a:xfrm>
            <a:off x="6109082" y="3432632"/>
            <a:ext cx="3569843" cy="384352"/>
          </a:xfrm>
          <a:custGeom>
            <a:avLst/>
            <a:gdLst/>
            <a:ahLst/>
            <a:cxnLst/>
            <a:rect l="l" t="t" r="r" b="b"/>
            <a:pathLst>
              <a:path w="3569843" h="384352">
                <a:moveTo>
                  <a:pt x="0" y="384353"/>
                </a:moveTo>
                <a:lnTo>
                  <a:pt x="0" y="0"/>
                </a:lnTo>
                <a:lnTo>
                  <a:pt x="3569843" y="0"/>
                </a:lnTo>
                <a:lnTo>
                  <a:pt x="3569843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2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082" y="3432683"/>
            <a:ext cx="3569843" cy="254508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6200521" y="3489246"/>
            <a:ext cx="202715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Return from subroutine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35" name="object 1135"/>
          <p:cNvSpPr/>
          <p:nvPr/>
        </p:nvSpPr>
        <p:spPr>
          <a:xfrm>
            <a:off x="2819654" y="3420492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2831847" y="3420492"/>
            <a:ext cx="3265043" cy="12191"/>
          </a:xfrm>
          <a:custGeom>
            <a:avLst/>
            <a:gdLst/>
            <a:ahLst/>
            <a:cxnLst/>
            <a:rect l="l" t="t" r="r" b="b"/>
            <a:pathLst>
              <a:path w="3265043" h="12191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6096889" y="3420492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6109082" y="3420492"/>
            <a:ext cx="3569843" cy="12191"/>
          </a:xfrm>
          <a:custGeom>
            <a:avLst/>
            <a:gdLst/>
            <a:ahLst/>
            <a:cxnLst/>
            <a:rect l="l" t="t" r="r" b="b"/>
            <a:pathLst>
              <a:path w="3569843" h="12191">
                <a:moveTo>
                  <a:pt x="0" y="12192"/>
                </a:moveTo>
                <a:lnTo>
                  <a:pt x="0" y="0"/>
                </a:lnTo>
                <a:lnTo>
                  <a:pt x="3569843" y="0"/>
                </a:lnTo>
                <a:lnTo>
                  <a:pt x="35698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9678924" y="3420492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2819654" y="3432632"/>
            <a:ext cx="12192" cy="384352"/>
          </a:xfrm>
          <a:custGeom>
            <a:avLst/>
            <a:gdLst/>
            <a:ahLst/>
            <a:cxnLst/>
            <a:rect l="l" t="t" r="r" b="b"/>
            <a:pathLst>
              <a:path w="12192" h="384352">
                <a:moveTo>
                  <a:pt x="0" y="384353"/>
                </a:moveTo>
                <a:lnTo>
                  <a:pt x="0" y="0"/>
                </a:lnTo>
                <a:lnTo>
                  <a:pt x="12192" y="0"/>
                </a:lnTo>
                <a:lnTo>
                  <a:pt x="12192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6096889" y="3432632"/>
            <a:ext cx="12192" cy="384352"/>
          </a:xfrm>
          <a:custGeom>
            <a:avLst/>
            <a:gdLst/>
            <a:ahLst/>
            <a:cxnLst/>
            <a:rect l="l" t="t" r="r" b="b"/>
            <a:pathLst>
              <a:path w="12192" h="384352">
                <a:moveTo>
                  <a:pt x="0" y="384353"/>
                </a:moveTo>
                <a:lnTo>
                  <a:pt x="0" y="0"/>
                </a:lnTo>
                <a:lnTo>
                  <a:pt x="12192" y="0"/>
                </a:lnTo>
                <a:lnTo>
                  <a:pt x="12192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9678924" y="3432632"/>
            <a:ext cx="12192" cy="384352"/>
          </a:xfrm>
          <a:custGeom>
            <a:avLst/>
            <a:gdLst/>
            <a:ahLst/>
            <a:cxnLst/>
            <a:rect l="l" t="t" r="r" b="b"/>
            <a:pathLst>
              <a:path w="12192" h="384352">
                <a:moveTo>
                  <a:pt x="0" y="384353"/>
                </a:moveTo>
                <a:lnTo>
                  <a:pt x="0" y="0"/>
                </a:lnTo>
                <a:lnTo>
                  <a:pt x="12192" y="0"/>
                </a:lnTo>
                <a:lnTo>
                  <a:pt x="12192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2831847" y="3830700"/>
            <a:ext cx="3265043" cy="384048"/>
          </a:xfrm>
          <a:custGeom>
            <a:avLst/>
            <a:gdLst/>
            <a:ahLst/>
            <a:cxnLst/>
            <a:rect l="l" t="t" r="r" b="b"/>
            <a:pathLst>
              <a:path w="3265043" h="384048">
                <a:moveTo>
                  <a:pt x="0" y="384049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384049"/>
                </a:lnTo>
                <a:lnTo>
                  <a:pt x="0" y="384049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21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847" y="3830701"/>
            <a:ext cx="3265043" cy="254508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2923286" y="3887264"/>
            <a:ext cx="247914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JMP reg/ mem/ disp8/ disp16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44" name="object 1144"/>
          <p:cNvSpPr/>
          <p:nvPr/>
        </p:nvSpPr>
        <p:spPr>
          <a:xfrm>
            <a:off x="6109082" y="3830700"/>
            <a:ext cx="3569843" cy="384048"/>
          </a:xfrm>
          <a:custGeom>
            <a:avLst/>
            <a:gdLst/>
            <a:ahLst/>
            <a:cxnLst/>
            <a:rect l="l" t="t" r="r" b="b"/>
            <a:pathLst>
              <a:path w="3569843" h="384048">
                <a:moveTo>
                  <a:pt x="0" y="384049"/>
                </a:moveTo>
                <a:lnTo>
                  <a:pt x="0" y="0"/>
                </a:lnTo>
                <a:lnTo>
                  <a:pt x="3569843" y="0"/>
                </a:lnTo>
                <a:lnTo>
                  <a:pt x="3569843" y="384049"/>
                </a:lnTo>
                <a:lnTo>
                  <a:pt x="0" y="384049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22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082" y="3830701"/>
            <a:ext cx="3569843" cy="254508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6200521" y="3887264"/>
            <a:ext cx="169181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Unconditional jump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45" name="object 1145"/>
          <p:cNvSpPr/>
          <p:nvPr/>
        </p:nvSpPr>
        <p:spPr>
          <a:xfrm>
            <a:off x="2819654" y="381698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2831847" y="3816985"/>
            <a:ext cx="3265043" cy="12192"/>
          </a:xfrm>
          <a:custGeom>
            <a:avLst/>
            <a:gdLst/>
            <a:ahLst/>
            <a:cxnLst/>
            <a:rect l="l" t="t" r="r" b="b"/>
            <a:pathLst>
              <a:path w="3265043" h="12192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6096889" y="381698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6109082" y="3816985"/>
            <a:ext cx="3569843" cy="12192"/>
          </a:xfrm>
          <a:custGeom>
            <a:avLst/>
            <a:gdLst/>
            <a:ahLst/>
            <a:cxnLst/>
            <a:rect l="l" t="t" r="r" b="b"/>
            <a:pathLst>
              <a:path w="3569843" h="12192">
                <a:moveTo>
                  <a:pt x="0" y="12192"/>
                </a:moveTo>
                <a:lnTo>
                  <a:pt x="0" y="0"/>
                </a:lnTo>
                <a:lnTo>
                  <a:pt x="3569843" y="0"/>
                </a:lnTo>
                <a:lnTo>
                  <a:pt x="35698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9678924" y="3816985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2819654" y="3829177"/>
            <a:ext cx="12192" cy="387096"/>
          </a:xfrm>
          <a:custGeom>
            <a:avLst/>
            <a:gdLst/>
            <a:ahLst/>
            <a:cxnLst/>
            <a:rect l="l" t="t" r="r" b="b"/>
            <a:pathLst>
              <a:path w="12192" h="387096">
                <a:moveTo>
                  <a:pt x="0" y="387096"/>
                </a:moveTo>
                <a:lnTo>
                  <a:pt x="0" y="0"/>
                </a:lnTo>
                <a:lnTo>
                  <a:pt x="12192" y="0"/>
                </a:lnTo>
                <a:lnTo>
                  <a:pt x="12192" y="387096"/>
                </a:lnTo>
                <a:lnTo>
                  <a:pt x="0" y="3870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2819654" y="421627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2819654" y="421627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2831847" y="4216273"/>
            <a:ext cx="3265043" cy="12192"/>
          </a:xfrm>
          <a:custGeom>
            <a:avLst/>
            <a:gdLst/>
            <a:ahLst/>
            <a:cxnLst/>
            <a:rect l="l" t="t" r="r" b="b"/>
            <a:pathLst>
              <a:path w="3265043" h="12192">
                <a:moveTo>
                  <a:pt x="0" y="12192"/>
                </a:moveTo>
                <a:lnTo>
                  <a:pt x="0" y="0"/>
                </a:lnTo>
                <a:lnTo>
                  <a:pt x="3265043" y="0"/>
                </a:lnTo>
                <a:lnTo>
                  <a:pt x="32650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6096889" y="3829177"/>
            <a:ext cx="12192" cy="387096"/>
          </a:xfrm>
          <a:custGeom>
            <a:avLst/>
            <a:gdLst/>
            <a:ahLst/>
            <a:cxnLst/>
            <a:rect l="l" t="t" r="r" b="b"/>
            <a:pathLst>
              <a:path w="12192" h="387096">
                <a:moveTo>
                  <a:pt x="0" y="387096"/>
                </a:moveTo>
                <a:lnTo>
                  <a:pt x="0" y="0"/>
                </a:lnTo>
                <a:lnTo>
                  <a:pt x="12192" y="0"/>
                </a:lnTo>
                <a:lnTo>
                  <a:pt x="12192" y="387096"/>
                </a:lnTo>
                <a:lnTo>
                  <a:pt x="0" y="3870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6096889" y="421627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6109082" y="4216273"/>
            <a:ext cx="3569843" cy="12192"/>
          </a:xfrm>
          <a:custGeom>
            <a:avLst/>
            <a:gdLst/>
            <a:ahLst/>
            <a:cxnLst/>
            <a:rect l="l" t="t" r="r" b="b"/>
            <a:pathLst>
              <a:path w="3569843" h="12192">
                <a:moveTo>
                  <a:pt x="0" y="12192"/>
                </a:moveTo>
                <a:lnTo>
                  <a:pt x="0" y="0"/>
                </a:lnTo>
                <a:lnTo>
                  <a:pt x="3569843" y="0"/>
                </a:lnTo>
                <a:lnTo>
                  <a:pt x="356984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9678924" y="3829177"/>
            <a:ext cx="12192" cy="387096"/>
          </a:xfrm>
          <a:custGeom>
            <a:avLst/>
            <a:gdLst/>
            <a:ahLst/>
            <a:cxnLst/>
            <a:rect l="l" t="t" r="r" b="b"/>
            <a:pathLst>
              <a:path w="12192" h="387096">
                <a:moveTo>
                  <a:pt x="0" y="387096"/>
                </a:moveTo>
                <a:lnTo>
                  <a:pt x="0" y="0"/>
                </a:lnTo>
                <a:lnTo>
                  <a:pt x="12192" y="0"/>
                </a:lnTo>
                <a:lnTo>
                  <a:pt x="12192" y="387096"/>
                </a:lnTo>
                <a:lnTo>
                  <a:pt x="0" y="3870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9678924" y="421627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9678924" y="421627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23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05" y="1273049"/>
            <a:ext cx="113836" cy="124459"/>
          </a:xfrm>
          <a:prstGeom prst="rect">
            <a:avLst/>
          </a:prstGeom>
        </p:spPr>
      </p:pic>
      <p:pic>
        <p:nvPicPr>
          <p:cNvPr id="1024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605" y="1485774"/>
            <a:ext cx="113836" cy="12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71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86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02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74287" y="733680"/>
            <a:ext cx="347794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6. Control Transfer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67840" y="1237918"/>
            <a:ext cx="2291974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8086 signed conditional</a:t>
            </a:r>
            <a:endParaRPr sz="1400">
              <a:latin typeface="Arial"/>
              <a:cs typeface="Arial"/>
            </a:endParaRPr>
          </a:p>
          <a:p>
            <a:pPr marL="286511"/>
            <a:r>
              <a:rPr sz="1400" b="1" spc="10" dirty="0">
                <a:latin typeface="Arial"/>
                <a:cs typeface="Arial"/>
              </a:rPr>
              <a:t>branch instructions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6340730" y="1234869"/>
            <a:ext cx="14952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8086 unsigned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157718" y="1234869"/>
            <a:ext cx="96629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conditional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6627241" y="1448229"/>
            <a:ext cx="169309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branch instructions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350007" y="3022172"/>
            <a:ext cx="1280159" cy="24622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990033"/>
                </a:solidFill>
                <a:latin typeface="Arial"/>
                <a:cs typeface="Arial"/>
              </a:rPr>
              <a:t>Checks flags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350007" y="3509851"/>
            <a:ext cx="5110373" cy="73866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600" b="1" spc="10" dirty="0">
                <a:solidFill>
                  <a:srgbClr val="990033"/>
                </a:solidFill>
                <a:latin typeface="Arial"/>
                <a:cs typeface="Arial"/>
              </a:rPr>
              <a:t>If conditions are true, the program control is</a:t>
            </a:r>
            <a:endParaRPr sz="1600">
              <a:latin typeface="Arial"/>
              <a:cs typeface="Arial"/>
            </a:endParaRPr>
          </a:p>
          <a:p>
            <a:r>
              <a:rPr sz="1600" b="1" spc="10" dirty="0">
                <a:solidFill>
                  <a:srgbClr val="990033"/>
                </a:solidFill>
                <a:latin typeface="Arial"/>
                <a:cs typeface="Arial"/>
              </a:rPr>
              <a:t>transferred to the new memory location in the same</a:t>
            </a:r>
            <a:endParaRPr sz="1600">
              <a:latin typeface="Arial"/>
              <a:cs typeface="Arial"/>
            </a:endParaRPr>
          </a:p>
          <a:p>
            <a:r>
              <a:rPr sz="1600" b="1" spc="10" dirty="0">
                <a:solidFill>
                  <a:srgbClr val="990033"/>
                </a:solidFill>
                <a:latin typeface="Arial"/>
                <a:cs typeface="Arial"/>
              </a:rPr>
              <a:t>segment by modifying the content of IP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02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606" y="3054224"/>
            <a:ext cx="139699" cy="141223"/>
          </a:xfrm>
          <a:prstGeom prst="rect">
            <a:avLst/>
          </a:prstGeom>
        </p:spPr>
      </p:pic>
      <p:pic>
        <p:nvPicPr>
          <p:cNvPr id="102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606" y="3541789"/>
            <a:ext cx="139699" cy="14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97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2" name="text 1"/>
          <p:cNvSpPr txBox="1"/>
          <p:nvPr/>
        </p:nvSpPr>
        <p:spPr>
          <a:xfrm>
            <a:off x="9925813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87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74287" y="733680"/>
            <a:ext cx="347794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6. Control Transfer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67840" y="1237918"/>
            <a:ext cx="1982274" cy="64633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8086 signed</a:t>
            </a:r>
            <a:endParaRPr sz="1400">
              <a:latin typeface="Arial"/>
              <a:cs typeface="Arial"/>
            </a:endParaRPr>
          </a:p>
          <a:p>
            <a:pPr marL="286511"/>
            <a:r>
              <a:rPr sz="1400" b="1" spc="10" dirty="0">
                <a:latin typeface="Arial"/>
                <a:cs typeface="Arial"/>
              </a:rPr>
              <a:t>conditionals</a:t>
            </a:r>
            <a:endParaRPr sz="1400">
              <a:latin typeface="Arial"/>
              <a:cs typeface="Arial"/>
            </a:endParaRPr>
          </a:p>
          <a:p>
            <a:pPr marL="286511"/>
            <a:r>
              <a:rPr sz="1400" b="1" spc="10" dirty="0">
                <a:latin typeface="Arial"/>
                <a:cs typeface="Arial"/>
              </a:rPr>
              <a:t>branch instructions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67841" y="1952673"/>
            <a:ext cx="13593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627241" y="1169338"/>
            <a:ext cx="2274662" cy="4308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8086 unsigned conditional</a:t>
            </a:r>
            <a:endParaRPr sz="1400">
              <a:latin typeface="Arial"/>
              <a:cs typeface="Arial"/>
            </a:endParaRPr>
          </a:p>
          <a:p>
            <a:r>
              <a:rPr sz="1400" b="1" spc="10" dirty="0">
                <a:latin typeface="Arial"/>
                <a:cs typeface="Arial"/>
              </a:rPr>
              <a:t>branch instructions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2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1905254"/>
            <a:ext cx="2045462" cy="278892"/>
          </a:xfrm>
          <a:prstGeom prst="rect">
            <a:avLst/>
          </a:prstGeom>
        </p:spPr>
      </p:pic>
      <p:pic>
        <p:nvPicPr>
          <p:cNvPr id="103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1905254"/>
            <a:ext cx="2045462" cy="252984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1801368" y="1960293"/>
            <a:ext cx="49404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Name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3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1905254"/>
            <a:ext cx="2045843" cy="278892"/>
          </a:xfrm>
          <a:prstGeom prst="rect">
            <a:avLst/>
          </a:prstGeom>
        </p:spPr>
      </p:pic>
      <p:pic>
        <p:nvPicPr>
          <p:cNvPr id="103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1905254"/>
            <a:ext cx="2045843" cy="252984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3859022" y="1960293"/>
            <a:ext cx="131157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Alternate name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3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7" y="1891538"/>
            <a:ext cx="4127881" cy="914781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1801368" y="2263950"/>
            <a:ext cx="7460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34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2461895"/>
            <a:ext cx="2045462" cy="213360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1801369" y="2477310"/>
            <a:ext cx="116923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35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2222323"/>
            <a:ext cx="2045843" cy="583997"/>
          </a:xfrm>
          <a:prstGeom prst="rect">
            <a:avLst/>
          </a:prstGeom>
        </p:spPr>
      </p:pic>
      <p:pic>
        <p:nvPicPr>
          <p:cNvPr id="1036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2222323"/>
            <a:ext cx="2045843" cy="239573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3859023" y="2257854"/>
            <a:ext cx="73481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JZ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37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2461894"/>
            <a:ext cx="2045843" cy="214884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3859022" y="2472738"/>
            <a:ext cx="154561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result is 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38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2184146"/>
            <a:ext cx="12192" cy="38100"/>
          </a:xfrm>
          <a:prstGeom prst="rect">
            <a:avLst/>
          </a:prstGeom>
        </p:spPr>
      </p:pic>
      <p:pic>
        <p:nvPicPr>
          <p:cNvPr id="1039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2184146"/>
            <a:ext cx="2045462" cy="38100"/>
          </a:xfrm>
          <a:prstGeom prst="rect">
            <a:avLst/>
          </a:prstGeom>
        </p:spPr>
      </p:pic>
      <p:pic>
        <p:nvPicPr>
          <p:cNvPr id="1040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2184146"/>
            <a:ext cx="38100" cy="38100"/>
          </a:xfrm>
          <a:prstGeom prst="rect">
            <a:avLst/>
          </a:prstGeom>
        </p:spPr>
      </p:pic>
      <p:pic>
        <p:nvPicPr>
          <p:cNvPr id="1041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491" y="2184146"/>
            <a:ext cx="2019935" cy="38100"/>
          </a:xfrm>
          <a:prstGeom prst="rect">
            <a:avLst/>
          </a:prstGeom>
        </p:spPr>
      </p:pic>
      <p:pic>
        <p:nvPicPr>
          <p:cNvPr id="1042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2184146"/>
            <a:ext cx="12192" cy="38100"/>
          </a:xfrm>
          <a:prstGeom prst="rect">
            <a:avLst/>
          </a:prstGeom>
        </p:spPr>
      </p:pic>
      <p:pic>
        <p:nvPicPr>
          <p:cNvPr id="1043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2222323"/>
            <a:ext cx="12192" cy="583997"/>
          </a:xfrm>
          <a:prstGeom prst="rect">
            <a:avLst/>
          </a:prstGeom>
        </p:spPr>
      </p:pic>
      <p:pic>
        <p:nvPicPr>
          <p:cNvPr id="1044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2222323"/>
            <a:ext cx="12192" cy="583997"/>
          </a:xfrm>
          <a:prstGeom prst="rect">
            <a:avLst/>
          </a:prstGeom>
        </p:spPr>
      </p:pic>
      <p:pic>
        <p:nvPicPr>
          <p:cNvPr id="1045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2222323"/>
            <a:ext cx="12192" cy="583997"/>
          </a:xfrm>
          <a:prstGeom prst="rect">
            <a:avLst/>
          </a:prstGeom>
        </p:spPr>
      </p:pic>
      <p:pic>
        <p:nvPicPr>
          <p:cNvPr id="1046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2820034"/>
            <a:ext cx="2045462" cy="504444"/>
          </a:xfrm>
          <a:prstGeom prst="rect">
            <a:avLst/>
          </a:prstGeom>
        </p:spPr>
      </p:pic>
      <p:pic>
        <p:nvPicPr>
          <p:cNvPr id="104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2820036"/>
            <a:ext cx="2045462" cy="251459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1801369" y="2867454"/>
            <a:ext cx="87716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48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3071494"/>
            <a:ext cx="2045462" cy="214884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1801369" y="3082338"/>
            <a:ext cx="15013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49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2820034"/>
            <a:ext cx="2045843" cy="504444"/>
          </a:xfrm>
          <a:prstGeom prst="rect">
            <a:avLst/>
          </a:prstGeom>
        </p:spPr>
      </p:pic>
      <p:pic>
        <p:nvPicPr>
          <p:cNvPr id="105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2820036"/>
            <a:ext cx="2045843" cy="251459"/>
          </a:xfrm>
          <a:prstGeom prst="rect">
            <a:avLst/>
          </a:prstGeom>
        </p:spPr>
      </p:pic>
      <p:sp>
        <p:nvSpPr>
          <p:cNvPr id="17" name="text 1"/>
          <p:cNvSpPr txBox="1"/>
          <p:nvPr/>
        </p:nvSpPr>
        <p:spPr>
          <a:xfrm>
            <a:off x="3859023" y="2867454"/>
            <a:ext cx="86594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JNZ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5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3071494"/>
            <a:ext cx="2045843" cy="214884"/>
          </a:xfrm>
          <a:prstGeom prst="rect">
            <a:avLst/>
          </a:prstGeom>
        </p:spPr>
      </p:pic>
      <p:sp>
        <p:nvSpPr>
          <p:cNvPr id="18" name="text 1"/>
          <p:cNvSpPr txBox="1"/>
          <p:nvPr/>
        </p:nvSpPr>
        <p:spPr>
          <a:xfrm>
            <a:off x="3859023" y="3082338"/>
            <a:ext cx="140230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zero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52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2806318"/>
            <a:ext cx="12192" cy="12192"/>
          </a:xfrm>
          <a:prstGeom prst="rect">
            <a:avLst/>
          </a:prstGeom>
        </p:spPr>
      </p:pic>
      <p:pic>
        <p:nvPicPr>
          <p:cNvPr id="1053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2806318"/>
            <a:ext cx="2045462" cy="12192"/>
          </a:xfrm>
          <a:prstGeom prst="rect">
            <a:avLst/>
          </a:prstGeom>
        </p:spPr>
      </p:pic>
      <p:pic>
        <p:nvPicPr>
          <p:cNvPr id="1054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2806318"/>
            <a:ext cx="12192" cy="12192"/>
          </a:xfrm>
          <a:prstGeom prst="rect">
            <a:avLst/>
          </a:prstGeom>
        </p:spPr>
      </p:pic>
      <p:pic>
        <p:nvPicPr>
          <p:cNvPr id="1055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2806318"/>
            <a:ext cx="2045843" cy="12192"/>
          </a:xfrm>
          <a:prstGeom prst="rect">
            <a:avLst/>
          </a:prstGeom>
        </p:spPr>
      </p:pic>
      <p:pic>
        <p:nvPicPr>
          <p:cNvPr id="1056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2806318"/>
            <a:ext cx="12192" cy="12192"/>
          </a:xfrm>
          <a:prstGeom prst="rect">
            <a:avLst/>
          </a:prstGeom>
        </p:spPr>
      </p:pic>
      <p:pic>
        <p:nvPicPr>
          <p:cNvPr id="1057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2818512"/>
            <a:ext cx="12192" cy="505967"/>
          </a:xfrm>
          <a:prstGeom prst="rect">
            <a:avLst/>
          </a:prstGeom>
        </p:spPr>
      </p:pic>
      <p:pic>
        <p:nvPicPr>
          <p:cNvPr id="1058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2818512"/>
            <a:ext cx="12192" cy="505967"/>
          </a:xfrm>
          <a:prstGeom prst="rect">
            <a:avLst/>
          </a:prstGeom>
        </p:spPr>
      </p:pic>
      <p:pic>
        <p:nvPicPr>
          <p:cNvPr id="1059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2818512"/>
            <a:ext cx="12192" cy="505967"/>
          </a:xfrm>
          <a:prstGeom prst="rect">
            <a:avLst/>
          </a:prstGeom>
        </p:spPr>
      </p:pic>
      <p:pic>
        <p:nvPicPr>
          <p:cNvPr id="1060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3338144"/>
            <a:ext cx="2045462" cy="718108"/>
          </a:xfrm>
          <a:prstGeom prst="rect">
            <a:avLst/>
          </a:prstGeom>
        </p:spPr>
      </p:pic>
      <p:pic>
        <p:nvPicPr>
          <p:cNvPr id="106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3338195"/>
            <a:ext cx="2045462" cy="251460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1801368" y="3385614"/>
            <a:ext cx="76527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JG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62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3589604"/>
            <a:ext cx="2045462" cy="215188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1801368" y="3600498"/>
            <a:ext cx="131286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greater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63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3338144"/>
            <a:ext cx="2045843" cy="718108"/>
          </a:xfrm>
          <a:prstGeom prst="rect">
            <a:avLst/>
          </a:prstGeom>
        </p:spPr>
      </p:pic>
      <p:pic>
        <p:nvPicPr>
          <p:cNvPr id="106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3338195"/>
            <a:ext cx="2045843" cy="251460"/>
          </a:xfrm>
          <a:prstGeom prst="rect">
            <a:avLst/>
          </a:prstGeom>
        </p:spPr>
      </p:pic>
      <p:sp>
        <p:nvSpPr>
          <p:cNvPr id="21" name="text 1"/>
          <p:cNvSpPr txBox="1"/>
          <p:nvPr/>
        </p:nvSpPr>
        <p:spPr>
          <a:xfrm>
            <a:off x="3859022" y="3385614"/>
            <a:ext cx="98745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JNLE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65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3589604"/>
            <a:ext cx="2045843" cy="213664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3859023" y="3598974"/>
            <a:ext cx="161454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less or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6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3803269"/>
            <a:ext cx="2045843" cy="214884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3859022" y="3814112"/>
            <a:ext cx="4728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67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3324479"/>
            <a:ext cx="12192" cy="12192"/>
          </a:xfrm>
          <a:prstGeom prst="rect">
            <a:avLst/>
          </a:prstGeom>
        </p:spPr>
      </p:pic>
      <p:pic>
        <p:nvPicPr>
          <p:cNvPr id="1068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3324479"/>
            <a:ext cx="2045462" cy="12192"/>
          </a:xfrm>
          <a:prstGeom prst="rect">
            <a:avLst/>
          </a:prstGeom>
        </p:spPr>
      </p:pic>
      <p:pic>
        <p:nvPicPr>
          <p:cNvPr id="1069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3324479"/>
            <a:ext cx="12192" cy="12192"/>
          </a:xfrm>
          <a:prstGeom prst="rect">
            <a:avLst/>
          </a:prstGeom>
        </p:spPr>
      </p:pic>
      <p:pic>
        <p:nvPicPr>
          <p:cNvPr id="1070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3324479"/>
            <a:ext cx="2045843" cy="12192"/>
          </a:xfrm>
          <a:prstGeom prst="rect">
            <a:avLst/>
          </a:prstGeom>
        </p:spPr>
      </p:pic>
      <p:pic>
        <p:nvPicPr>
          <p:cNvPr id="1071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3324479"/>
            <a:ext cx="12192" cy="12192"/>
          </a:xfrm>
          <a:prstGeom prst="rect">
            <a:avLst/>
          </a:prstGeom>
        </p:spPr>
      </p:pic>
      <p:pic>
        <p:nvPicPr>
          <p:cNvPr id="1072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3336620"/>
            <a:ext cx="12192" cy="719632"/>
          </a:xfrm>
          <a:prstGeom prst="rect">
            <a:avLst/>
          </a:prstGeom>
        </p:spPr>
      </p:pic>
      <p:pic>
        <p:nvPicPr>
          <p:cNvPr id="1073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3336620"/>
            <a:ext cx="12192" cy="719632"/>
          </a:xfrm>
          <a:prstGeom prst="rect">
            <a:avLst/>
          </a:prstGeom>
        </p:spPr>
      </p:pic>
      <p:pic>
        <p:nvPicPr>
          <p:cNvPr id="1074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3336620"/>
            <a:ext cx="12192" cy="719632"/>
          </a:xfrm>
          <a:prstGeom prst="rect">
            <a:avLst/>
          </a:prstGeom>
        </p:spPr>
      </p:pic>
      <p:pic>
        <p:nvPicPr>
          <p:cNvPr id="1075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4069969"/>
            <a:ext cx="2045462" cy="717804"/>
          </a:xfrm>
          <a:prstGeom prst="rect">
            <a:avLst/>
          </a:prstGeom>
        </p:spPr>
      </p:pic>
      <p:pic>
        <p:nvPicPr>
          <p:cNvPr id="107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4069969"/>
            <a:ext cx="2045462" cy="252984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1801369" y="4125008"/>
            <a:ext cx="8867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JGE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77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4322953"/>
            <a:ext cx="2045462" cy="213360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1801368" y="4338368"/>
            <a:ext cx="1312860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greater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7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4536313"/>
            <a:ext cx="2045462" cy="213360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1801369" y="4551728"/>
            <a:ext cx="11387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than or 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79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4069969"/>
            <a:ext cx="2045843" cy="717804"/>
          </a:xfrm>
          <a:prstGeom prst="rect">
            <a:avLst/>
          </a:prstGeom>
        </p:spPr>
      </p:pic>
      <p:pic>
        <p:nvPicPr>
          <p:cNvPr id="108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4069969"/>
            <a:ext cx="2045843" cy="251460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3859022" y="4117388"/>
            <a:ext cx="86267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JNL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8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4321429"/>
            <a:ext cx="2045843" cy="214884"/>
          </a:xfrm>
          <a:prstGeom prst="rect">
            <a:avLst/>
          </a:prstGeom>
        </p:spPr>
      </p:pic>
      <p:sp>
        <p:nvSpPr>
          <p:cNvPr id="28" name="text 1"/>
          <p:cNvSpPr txBox="1"/>
          <p:nvPr/>
        </p:nvSpPr>
        <p:spPr>
          <a:xfrm>
            <a:off x="3859022" y="4332272"/>
            <a:ext cx="138146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less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82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4056254"/>
            <a:ext cx="12192" cy="12191"/>
          </a:xfrm>
          <a:prstGeom prst="rect">
            <a:avLst/>
          </a:prstGeom>
        </p:spPr>
      </p:pic>
      <p:pic>
        <p:nvPicPr>
          <p:cNvPr id="1083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4056254"/>
            <a:ext cx="2045462" cy="12191"/>
          </a:xfrm>
          <a:prstGeom prst="rect">
            <a:avLst/>
          </a:prstGeom>
        </p:spPr>
      </p:pic>
      <p:pic>
        <p:nvPicPr>
          <p:cNvPr id="1084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4056254"/>
            <a:ext cx="12192" cy="12191"/>
          </a:xfrm>
          <a:prstGeom prst="rect">
            <a:avLst/>
          </a:prstGeom>
        </p:spPr>
      </p:pic>
      <p:pic>
        <p:nvPicPr>
          <p:cNvPr id="1085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4056254"/>
            <a:ext cx="2045843" cy="12191"/>
          </a:xfrm>
          <a:prstGeom prst="rect">
            <a:avLst/>
          </a:prstGeom>
        </p:spPr>
      </p:pic>
      <p:pic>
        <p:nvPicPr>
          <p:cNvPr id="1086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4056254"/>
            <a:ext cx="12192" cy="12191"/>
          </a:xfrm>
          <a:prstGeom prst="rect">
            <a:avLst/>
          </a:prstGeom>
        </p:spPr>
      </p:pic>
      <p:pic>
        <p:nvPicPr>
          <p:cNvPr id="1087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4068445"/>
            <a:ext cx="12192" cy="719328"/>
          </a:xfrm>
          <a:prstGeom prst="rect">
            <a:avLst/>
          </a:prstGeom>
        </p:spPr>
      </p:pic>
      <p:pic>
        <p:nvPicPr>
          <p:cNvPr id="1088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4068445"/>
            <a:ext cx="12192" cy="719328"/>
          </a:xfrm>
          <a:prstGeom prst="rect">
            <a:avLst/>
          </a:prstGeom>
        </p:spPr>
      </p:pic>
      <p:pic>
        <p:nvPicPr>
          <p:cNvPr id="1089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4068445"/>
            <a:ext cx="12192" cy="719328"/>
          </a:xfrm>
          <a:prstGeom prst="rect">
            <a:avLst/>
          </a:prstGeom>
        </p:spPr>
      </p:pic>
      <p:pic>
        <p:nvPicPr>
          <p:cNvPr id="1090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4801515"/>
            <a:ext cx="2045462" cy="931469"/>
          </a:xfrm>
          <a:prstGeom prst="rect">
            <a:avLst/>
          </a:prstGeom>
        </p:spPr>
      </p:pic>
      <p:pic>
        <p:nvPicPr>
          <p:cNvPr id="109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4801489"/>
            <a:ext cx="2045462" cy="251460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1801369" y="4848908"/>
            <a:ext cx="73154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JL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92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5052949"/>
            <a:ext cx="2045462" cy="214884"/>
          </a:xfrm>
          <a:prstGeom prst="rect">
            <a:avLst/>
          </a:prstGeom>
        </p:spPr>
      </p:pic>
      <p:sp>
        <p:nvSpPr>
          <p:cNvPr id="30" name="text 1"/>
          <p:cNvSpPr txBox="1"/>
          <p:nvPr/>
        </p:nvSpPr>
        <p:spPr>
          <a:xfrm>
            <a:off x="1801369" y="5063792"/>
            <a:ext cx="148213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less than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93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4801515"/>
            <a:ext cx="2045843" cy="931469"/>
          </a:xfrm>
          <a:prstGeom prst="rect">
            <a:avLst/>
          </a:prstGeom>
        </p:spPr>
      </p:pic>
      <p:pic>
        <p:nvPicPr>
          <p:cNvPr id="109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4801489"/>
            <a:ext cx="2045843" cy="252984"/>
          </a:xfrm>
          <a:prstGeom prst="rect">
            <a:avLst/>
          </a:prstGeom>
        </p:spPr>
      </p:pic>
      <p:sp>
        <p:nvSpPr>
          <p:cNvPr id="31" name="text 1"/>
          <p:cNvSpPr txBox="1"/>
          <p:nvPr/>
        </p:nvSpPr>
        <p:spPr>
          <a:xfrm>
            <a:off x="3859023" y="4856528"/>
            <a:ext cx="101790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JNGE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95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5054473"/>
            <a:ext cx="2045843" cy="213360"/>
          </a:xfrm>
          <a:prstGeom prst="rect">
            <a:avLst/>
          </a:prstGeom>
        </p:spPr>
      </p:pic>
      <p:sp>
        <p:nvSpPr>
          <p:cNvPr id="1206" name="text 1"/>
          <p:cNvSpPr txBox="1"/>
          <p:nvPr/>
        </p:nvSpPr>
        <p:spPr>
          <a:xfrm>
            <a:off x="3859022" y="5069888"/>
            <a:ext cx="97751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96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5267910"/>
            <a:ext cx="2045843" cy="213665"/>
          </a:xfrm>
          <a:prstGeom prst="rect">
            <a:avLst/>
          </a:prstGeom>
        </p:spPr>
      </p:pic>
      <p:sp>
        <p:nvSpPr>
          <p:cNvPr id="1207" name="text 1"/>
          <p:cNvSpPr txBox="1"/>
          <p:nvPr/>
        </p:nvSpPr>
        <p:spPr>
          <a:xfrm>
            <a:off x="3859022" y="5283629"/>
            <a:ext cx="128240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greater than or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9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5481523"/>
            <a:ext cx="2045843" cy="213360"/>
          </a:xfrm>
          <a:prstGeom prst="rect">
            <a:avLst/>
          </a:prstGeom>
        </p:spPr>
      </p:pic>
      <p:sp>
        <p:nvSpPr>
          <p:cNvPr id="1208" name="text 1"/>
          <p:cNvSpPr txBox="1"/>
          <p:nvPr/>
        </p:nvSpPr>
        <p:spPr>
          <a:xfrm>
            <a:off x="3859022" y="5496938"/>
            <a:ext cx="4728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098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4787773"/>
            <a:ext cx="12192" cy="12192"/>
          </a:xfrm>
          <a:prstGeom prst="rect">
            <a:avLst/>
          </a:prstGeom>
        </p:spPr>
      </p:pic>
      <p:pic>
        <p:nvPicPr>
          <p:cNvPr id="1099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4787773"/>
            <a:ext cx="2045462" cy="12192"/>
          </a:xfrm>
          <a:prstGeom prst="rect">
            <a:avLst/>
          </a:prstGeom>
        </p:spPr>
      </p:pic>
      <p:pic>
        <p:nvPicPr>
          <p:cNvPr id="1100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4787773"/>
            <a:ext cx="12192" cy="12192"/>
          </a:xfrm>
          <a:prstGeom prst="rect">
            <a:avLst/>
          </a:prstGeom>
        </p:spPr>
      </p:pic>
      <p:pic>
        <p:nvPicPr>
          <p:cNvPr id="1101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4787773"/>
            <a:ext cx="2045843" cy="12192"/>
          </a:xfrm>
          <a:prstGeom prst="rect">
            <a:avLst/>
          </a:prstGeom>
        </p:spPr>
      </p:pic>
      <p:pic>
        <p:nvPicPr>
          <p:cNvPr id="1102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4787773"/>
            <a:ext cx="12192" cy="12192"/>
          </a:xfrm>
          <a:prstGeom prst="rect">
            <a:avLst/>
          </a:prstGeom>
        </p:spPr>
      </p:pic>
      <p:pic>
        <p:nvPicPr>
          <p:cNvPr id="1103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6" y="4799990"/>
            <a:ext cx="12192" cy="932992"/>
          </a:xfrm>
          <a:prstGeom prst="rect">
            <a:avLst/>
          </a:prstGeom>
        </p:spPr>
      </p:pic>
      <p:pic>
        <p:nvPicPr>
          <p:cNvPr id="1104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90" y="4799990"/>
            <a:ext cx="12192" cy="932992"/>
          </a:xfrm>
          <a:prstGeom prst="rect">
            <a:avLst/>
          </a:prstGeom>
        </p:spPr>
      </p:pic>
      <p:pic>
        <p:nvPicPr>
          <p:cNvPr id="1105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4799990"/>
            <a:ext cx="12192" cy="932992"/>
          </a:xfrm>
          <a:prstGeom prst="rect">
            <a:avLst/>
          </a:prstGeom>
        </p:spPr>
      </p:pic>
      <p:pic>
        <p:nvPicPr>
          <p:cNvPr id="1106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5746699"/>
            <a:ext cx="2045462" cy="717804"/>
          </a:xfrm>
          <a:prstGeom prst="rect">
            <a:avLst/>
          </a:prstGeom>
        </p:spPr>
      </p:pic>
      <p:pic>
        <p:nvPicPr>
          <p:cNvPr id="110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5746699"/>
            <a:ext cx="2045462" cy="252984"/>
          </a:xfrm>
          <a:prstGeom prst="rect">
            <a:avLst/>
          </a:prstGeom>
        </p:spPr>
      </p:pic>
      <p:sp>
        <p:nvSpPr>
          <p:cNvPr id="1209" name="text 1"/>
          <p:cNvSpPr txBox="1"/>
          <p:nvPr/>
        </p:nvSpPr>
        <p:spPr>
          <a:xfrm>
            <a:off x="1801369" y="5795642"/>
            <a:ext cx="85632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JLE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08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5999683"/>
            <a:ext cx="2045462" cy="213360"/>
          </a:xfrm>
          <a:prstGeom prst="rect">
            <a:avLst/>
          </a:prstGeom>
        </p:spPr>
      </p:pic>
      <p:sp>
        <p:nvSpPr>
          <p:cNvPr id="1210" name="text 1"/>
          <p:cNvSpPr txBox="1"/>
          <p:nvPr/>
        </p:nvSpPr>
        <p:spPr>
          <a:xfrm>
            <a:off x="1801369" y="6015098"/>
            <a:ext cx="148213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less than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09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928" y="6213043"/>
            <a:ext cx="2045462" cy="213360"/>
          </a:xfrm>
          <a:prstGeom prst="rect">
            <a:avLst/>
          </a:prstGeom>
        </p:spPr>
      </p:pic>
      <p:sp>
        <p:nvSpPr>
          <p:cNvPr id="1211" name="text 1"/>
          <p:cNvSpPr txBox="1"/>
          <p:nvPr/>
        </p:nvSpPr>
        <p:spPr>
          <a:xfrm>
            <a:off x="1801368" y="6228458"/>
            <a:ext cx="70596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or 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10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5746699"/>
            <a:ext cx="2045843" cy="717804"/>
          </a:xfrm>
          <a:prstGeom prst="rect">
            <a:avLst/>
          </a:prstGeom>
        </p:spPr>
      </p:pic>
      <p:pic>
        <p:nvPicPr>
          <p:cNvPr id="111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5746699"/>
            <a:ext cx="2045843" cy="252984"/>
          </a:xfrm>
          <a:prstGeom prst="rect">
            <a:avLst/>
          </a:prstGeom>
        </p:spPr>
      </p:pic>
      <p:sp>
        <p:nvSpPr>
          <p:cNvPr id="1212" name="text 1"/>
          <p:cNvSpPr txBox="1"/>
          <p:nvPr/>
        </p:nvSpPr>
        <p:spPr>
          <a:xfrm>
            <a:off x="3859023" y="5801738"/>
            <a:ext cx="8963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JNG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12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5999683"/>
            <a:ext cx="2045843" cy="213360"/>
          </a:xfrm>
          <a:prstGeom prst="rect">
            <a:avLst/>
          </a:prstGeom>
        </p:spPr>
      </p:pic>
      <p:sp>
        <p:nvSpPr>
          <p:cNvPr id="1213" name="text 1"/>
          <p:cNvSpPr txBox="1"/>
          <p:nvPr/>
        </p:nvSpPr>
        <p:spPr>
          <a:xfrm>
            <a:off x="3859022" y="6015098"/>
            <a:ext cx="97751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1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83" y="6213043"/>
            <a:ext cx="2045843" cy="213360"/>
          </a:xfrm>
          <a:prstGeom prst="rect">
            <a:avLst/>
          </a:prstGeom>
        </p:spPr>
      </p:pic>
      <p:sp>
        <p:nvSpPr>
          <p:cNvPr id="1214" name="text 1"/>
          <p:cNvSpPr txBox="1"/>
          <p:nvPr/>
        </p:nvSpPr>
        <p:spPr>
          <a:xfrm>
            <a:off x="3859023" y="6228458"/>
            <a:ext cx="61651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greater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14" name="Image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737" y="5732983"/>
            <a:ext cx="4127881" cy="745236"/>
          </a:xfrm>
          <a:prstGeom prst="rect">
            <a:avLst/>
          </a:prstGeom>
        </p:spPr>
      </p:pic>
      <p:pic>
        <p:nvPicPr>
          <p:cNvPr id="11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1967738"/>
            <a:ext cx="2043938" cy="278892"/>
          </a:xfrm>
          <a:prstGeom prst="rect">
            <a:avLst/>
          </a:prstGeom>
        </p:spPr>
      </p:pic>
      <p:pic>
        <p:nvPicPr>
          <p:cNvPr id="1116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1967737"/>
            <a:ext cx="2043938" cy="252984"/>
          </a:xfrm>
          <a:prstGeom prst="rect">
            <a:avLst/>
          </a:prstGeom>
        </p:spPr>
      </p:pic>
      <p:sp>
        <p:nvSpPr>
          <p:cNvPr id="1215" name="text 1"/>
          <p:cNvSpPr txBox="1"/>
          <p:nvPr/>
        </p:nvSpPr>
        <p:spPr>
          <a:xfrm>
            <a:off x="6327013" y="2022777"/>
            <a:ext cx="49404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Name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1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1967738"/>
            <a:ext cx="2043938" cy="278892"/>
          </a:xfrm>
          <a:prstGeom prst="rect">
            <a:avLst/>
          </a:prstGeom>
        </p:spPr>
      </p:pic>
      <p:pic>
        <p:nvPicPr>
          <p:cNvPr id="1118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1967737"/>
            <a:ext cx="2043938" cy="252984"/>
          </a:xfrm>
          <a:prstGeom prst="rect">
            <a:avLst/>
          </a:prstGeom>
        </p:spPr>
      </p:pic>
      <p:sp>
        <p:nvSpPr>
          <p:cNvPr id="1024" name="text 1"/>
          <p:cNvSpPr txBox="1"/>
          <p:nvPr/>
        </p:nvSpPr>
        <p:spPr>
          <a:xfrm>
            <a:off x="8384793" y="2022777"/>
            <a:ext cx="131157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Alternate name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19" name="Image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8" y="1954023"/>
            <a:ext cx="4127627" cy="914781"/>
          </a:xfrm>
          <a:prstGeom prst="rect">
            <a:avLst/>
          </a:prstGeom>
        </p:spPr>
      </p:pic>
      <p:sp>
        <p:nvSpPr>
          <p:cNvPr id="1025" name="text 1"/>
          <p:cNvSpPr txBox="1"/>
          <p:nvPr/>
        </p:nvSpPr>
        <p:spPr>
          <a:xfrm>
            <a:off x="6327013" y="2327958"/>
            <a:ext cx="7460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2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2525903"/>
            <a:ext cx="2043938" cy="213360"/>
          </a:xfrm>
          <a:prstGeom prst="rect">
            <a:avLst/>
          </a:prstGeom>
        </p:spPr>
      </p:pic>
      <p:sp>
        <p:nvSpPr>
          <p:cNvPr id="1026" name="text 1"/>
          <p:cNvSpPr txBox="1"/>
          <p:nvPr/>
        </p:nvSpPr>
        <p:spPr>
          <a:xfrm>
            <a:off x="6327014" y="2541318"/>
            <a:ext cx="116923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21" name="Image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2285112"/>
            <a:ext cx="2043938" cy="583691"/>
          </a:xfrm>
          <a:prstGeom prst="rect">
            <a:avLst/>
          </a:prstGeom>
        </p:spPr>
      </p:pic>
      <p:pic>
        <p:nvPicPr>
          <p:cNvPr id="1122" name="Image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2285112"/>
            <a:ext cx="2043938" cy="240791"/>
          </a:xfrm>
          <a:prstGeom prst="rect">
            <a:avLst/>
          </a:prstGeom>
        </p:spPr>
      </p:pic>
      <p:sp>
        <p:nvSpPr>
          <p:cNvPr id="1027" name="text 1"/>
          <p:cNvSpPr txBox="1"/>
          <p:nvPr/>
        </p:nvSpPr>
        <p:spPr>
          <a:xfrm>
            <a:off x="8384794" y="2320338"/>
            <a:ext cx="73481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JZ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2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2525903"/>
            <a:ext cx="2043938" cy="213360"/>
          </a:xfrm>
          <a:prstGeom prst="rect">
            <a:avLst/>
          </a:prstGeom>
        </p:spPr>
      </p:pic>
      <p:sp>
        <p:nvSpPr>
          <p:cNvPr id="1216" name="text 1"/>
          <p:cNvSpPr txBox="1"/>
          <p:nvPr/>
        </p:nvSpPr>
        <p:spPr>
          <a:xfrm>
            <a:off x="8384793" y="2535222"/>
            <a:ext cx="154561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result is 0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24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2246706"/>
            <a:ext cx="12192" cy="38404"/>
          </a:xfrm>
          <a:prstGeom prst="rect">
            <a:avLst/>
          </a:prstGeom>
        </p:spPr>
      </p:pic>
      <p:pic>
        <p:nvPicPr>
          <p:cNvPr id="1125" name="Image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049" y="2246706"/>
            <a:ext cx="2045462" cy="38404"/>
          </a:xfrm>
          <a:prstGeom prst="rect">
            <a:avLst/>
          </a:prstGeom>
        </p:spPr>
      </p:pic>
      <p:pic>
        <p:nvPicPr>
          <p:cNvPr id="1126" name="Image"/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9" y="2246706"/>
            <a:ext cx="38101" cy="38404"/>
          </a:xfrm>
          <a:prstGeom prst="rect">
            <a:avLst/>
          </a:prstGeom>
        </p:spPr>
      </p:pic>
      <p:pic>
        <p:nvPicPr>
          <p:cNvPr id="1127" name="Image"/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738" y="2246706"/>
            <a:ext cx="2019554" cy="38404"/>
          </a:xfrm>
          <a:prstGeom prst="rect">
            <a:avLst/>
          </a:prstGeom>
        </p:spPr>
      </p:pic>
      <p:pic>
        <p:nvPicPr>
          <p:cNvPr id="1128" name="Image"/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2246706"/>
            <a:ext cx="12192" cy="38404"/>
          </a:xfrm>
          <a:prstGeom prst="rect">
            <a:avLst/>
          </a:prstGeom>
        </p:spPr>
      </p:pic>
      <p:pic>
        <p:nvPicPr>
          <p:cNvPr id="1129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2285112"/>
            <a:ext cx="12192" cy="583691"/>
          </a:xfrm>
          <a:prstGeom prst="rect">
            <a:avLst/>
          </a:prstGeom>
        </p:spPr>
      </p:pic>
      <p:pic>
        <p:nvPicPr>
          <p:cNvPr id="1130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2285112"/>
            <a:ext cx="12192" cy="583691"/>
          </a:xfrm>
          <a:prstGeom prst="rect">
            <a:avLst/>
          </a:prstGeom>
        </p:spPr>
      </p:pic>
      <p:pic>
        <p:nvPicPr>
          <p:cNvPr id="1131" name="Image"/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2285112"/>
            <a:ext cx="12192" cy="583691"/>
          </a:xfrm>
          <a:prstGeom prst="rect">
            <a:avLst/>
          </a:prstGeom>
        </p:spPr>
      </p:pic>
      <p:pic>
        <p:nvPicPr>
          <p:cNvPr id="1132" name="Image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2882519"/>
            <a:ext cx="2043938" cy="504444"/>
          </a:xfrm>
          <a:prstGeom prst="rect">
            <a:avLst/>
          </a:prstGeom>
        </p:spPr>
      </p:pic>
      <p:pic>
        <p:nvPicPr>
          <p:cNvPr id="1133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2882519"/>
            <a:ext cx="2043938" cy="252984"/>
          </a:xfrm>
          <a:prstGeom prst="rect">
            <a:avLst/>
          </a:prstGeom>
        </p:spPr>
      </p:pic>
      <p:sp>
        <p:nvSpPr>
          <p:cNvPr id="1217" name="text 1"/>
          <p:cNvSpPr txBox="1"/>
          <p:nvPr/>
        </p:nvSpPr>
        <p:spPr>
          <a:xfrm>
            <a:off x="6327014" y="2931462"/>
            <a:ext cx="87716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34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3135504"/>
            <a:ext cx="2043938" cy="213359"/>
          </a:xfrm>
          <a:prstGeom prst="rect">
            <a:avLst/>
          </a:prstGeom>
        </p:spPr>
      </p:pic>
      <p:sp>
        <p:nvSpPr>
          <p:cNvPr id="1218" name="text 1"/>
          <p:cNvSpPr txBox="1"/>
          <p:nvPr/>
        </p:nvSpPr>
        <p:spPr>
          <a:xfrm>
            <a:off x="6327014" y="3144822"/>
            <a:ext cx="150137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35" name="Image"/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2882519"/>
            <a:ext cx="2043938" cy="504444"/>
          </a:xfrm>
          <a:prstGeom prst="rect">
            <a:avLst/>
          </a:prstGeom>
        </p:spPr>
      </p:pic>
      <p:pic>
        <p:nvPicPr>
          <p:cNvPr id="1136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2882519"/>
            <a:ext cx="2043938" cy="252984"/>
          </a:xfrm>
          <a:prstGeom prst="rect">
            <a:avLst/>
          </a:prstGeom>
        </p:spPr>
      </p:pic>
      <p:sp>
        <p:nvSpPr>
          <p:cNvPr id="1219" name="text 1"/>
          <p:cNvSpPr txBox="1"/>
          <p:nvPr/>
        </p:nvSpPr>
        <p:spPr>
          <a:xfrm>
            <a:off x="8384794" y="2931462"/>
            <a:ext cx="86594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JNZ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3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3135504"/>
            <a:ext cx="2043938" cy="213359"/>
          </a:xfrm>
          <a:prstGeom prst="rect">
            <a:avLst/>
          </a:prstGeom>
        </p:spPr>
      </p:pic>
      <p:sp>
        <p:nvSpPr>
          <p:cNvPr id="1220" name="text 1"/>
          <p:cNvSpPr txBox="1"/>
          <p:nvPr/>
        </p:nvSpPr>
        <p:spPr>
          <a:xfrm>
            <a:off x="8384794" y="3144822"/>
            <a:ext cx="140230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zero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38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2868802"/>
            <a:ext cx="12192" cy="12192"/>
          </a:xfrm>
          <a:prstGeom prst="rect">
            <a:avLst/>
          </a:prstGeom>
        </p:spPr>
      </p:pic>
      <p:pic>
        <p:nvPicPr>
          <p:cNvPr id="1139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049" y="2868802"/>
            <a:ext cx="2045462" cy="12192"/>
          </a:xfrm>
          <a:prstGeom prst="rect">
            <a:avLst/>
          </a:prstGeom>
        </p:spPr>
      </p:pic>
      <p:pic>
        <p:nvPicPr>
          <p:cNvPr id="1140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2868802"/>
            <a:ext cx="12192" cy="12192"/>
          </a:xfrm>
          <a:prstGeom prst="rect">
            <a:avLst/>
          </a:prstGeom>
        </p:spPr>
      </p:pic>
      <p:pic>
        <p:nvPicPr>
          <p:cNvPr id="1141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31" y="2868802"/>
            <a:ext cx="2045461" cy="12192"/>
          </a:xfrm>
          <a:prstGeom prst="rect">
            <a:avLst/>
          </a:prstGeom>
        </p:spPr>
      </p:pic>
      <p:pic>
        <p:nvPicPr>
          <p:cNvPr id="1142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2868802"/>
            <a:ext cx="12192" cy="12192"/>
          </a:xfrm>
          <a:prstGeom prst="rect">
            <a:avLst/>
          </a:prstGeom>
        </p:spPr>
      </p:pic>
      <p:pic>
        <p:nvPicPr>
          <p:cNvPr id="1143" name="Image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2880995"/>
            <a:ext cx="12192" cy="505968"/>
          </a:xfrm>
          <a:prstGeom prst="rect">
            <a:avLst/>
          </a:prstGeom>
        </p:spPr>
      </p:pic>
      <p:pic>
        <p:nvPicPr>
          <p:cNvPr id="1144" name="Image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2880995"/>
            <a:ext cx="12192" cy="505968"/>
          </a:xfrm>
          <a:prstGeom prst="rect">
            <a:avLst/>
          </a:prstGeom>
        </p:spPr>
      </p:pic>
      <p:pic>
        <p:nvPicPr>
          <p:cNvPr id="1145" name="Image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2880995"/>
            <a:ext cx="12192" cy="505968"/>
          </a:xfrm>
          <a:prstGeom prst="rect">
            <a:avLst/>
          </a:prstGeom>
        </p:spPr>
      </p:pic>
      <p:pic>
        <p:nvPicPr>
          <p:cNvPr id="1146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3400629"/>
            <a:ext cx="2043938" cy="719633"/>
          </a:xfrm>
          <a:prstGeom prst="rect">
            <a:avLst/>
          </a:prstGeom>
        </p:spPr>
      </p:pic>
      <p:pic>
        <p:nvPicPr>
          <p:cNvPr id="114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3400678"/>
            <a:ext cx="2043938" cy="252984"/>
          </a:xfrm>
          <a:prstGeom prst="rect">
            <a:avLst/>
          </a:prstGeom>
        </p:spPr>
      </p:pic>
      <p:sp>
        <p:nvSpPr>
          <p:cNvPr id="1221" name="text 1"/>
          <p:cNvSpPr txBox="1"/>
          <p:nvPr/>
        </p:nvSpPr>
        <p:spPr>
          <a:xfrm>
            <a:off x="6327013" y="3449622"/>
            <a:ext cx="74898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JA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48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3653613"/>
            <a:ext cx="2043938" cy="213665"/>
          </a:xfrm>
          <a:prstGeom prst="rect">
            <a:avLst/>
          </a:prstGeom>
        </p:spPr>
      </p:pic>
      <p:sp>
        <p:nvSpPr>
          <p:cNvPr id="1222" name="text 1"/>
          <p:cNvSpPr txBox="1"/>
          <p:nvPr/>
        </p:nvSpPr>
        <p:spPr>
          <a:xfrm>
            <a:off x="6327014" y="3663236"/>
            <a:ext cx="121892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above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49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3400629"/>
            <a:ext cx="2043938" cy="719633"/>
          </a:xfrm>
          <a:prstGeom prst="rect">
            <a:avLst/>
          </a:prstGeom>
        </p:spPr>
      </p:pic>
      <p:pic>
        <p:nvPicPr>
          <p:cNvPr id="115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3400678"/>
            <a:ext cx="2043938" cy="252984"/>
          </a:xfrm>
          <a:prstGeom prst="rect">
            <a:avLst/>
          </a:prstGeom>
        </p:spPr>
      </p:pic>
      <p:sp>
        <p:nvSpPr>
          <p:cNvPr id="1223" name="text 1"/>
          <p:cNvSpPr txBox="1"/>
          <p:nvPr/>
        </p:nvSpPr>
        <p:spPr>
          <a:xfrm>
            <a:off x="8384794" y="3449622"/>
            <a:ext cx="100828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JNBE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51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3653613"/>
            <a:ext cx="2043938" cy="213665"/>
          </a:xfrm>
          <a:prstGeom prst="rect">
            <a:avLst/>
          </a:prstGeom>
        </p:spPr>
      </p:pic>
      <p:sp>
        <p:nvSpPr>
          <p:cNvPr id="1224" name="text 1"/>
          <p:cNvSpPr txBox="1"/>
          <p:nvPr/>
        </p:nvSpPr>
        <p:spPr>
          <a:xfrm>
            <a:off x="8384793" y="3663236"/>
            <a:ext cx="154144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below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52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3867277"/>
            <a:ext cx="2043938" cy="213360"/>
          </a:xfrm>
          <a:prstGeom prst="rect">
            <a:avLst/>
          </a:prstGeom>
        </p:spPr>
      </p:pic>
      <p:sp>
        <p:nvSpPr>
          <p:cNvPr id="1225" name="text 1"/>
          <p:cNvSpPr txBox="1"/>
          <p:nvPr/>
        </p:nvSpPr>
        <p:spPr>
          <a:xfrm>
            <a:off x="8384793" y="3876596"/>
            <a:ext cx="70596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or 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53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3386962"/>
            <a:ext cx="12192" cy="12192"/>
          </a:xfrm>
          <a:prstGeom prst="rect">
            <a:avLst/>
          </a:prstGeom>
        </p:spPr>
      </p:pic>
      <p:pic>
        <p:nvPicPr>
          <p:cNvPr id="1154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049" y="3386962"/>
            <a:ext cx="2045462" cy="12192"/>
          </a:xfrm>
          <a:prstGeom prst="rect">
            <a:avLst/>
          </a:prstGeom>
        </p:spPr>
      </p:pic>
      <p:pic>
        <p:nvPicPr>
          <p:cNvPr id="1155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3386962"/>
            <a:ext cx="12192" cy="12192"/>
          </a:xfrm>
          <a:prstGeom prst="rect">
            <a:avLst/>
          </a:prstGeom>
        </p:spPr>
      </p:pic>
      <p:pic>
        <p:nvPicPr>
          <p:cNvPr id="1156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31" y="3386962"/>
            <a:ext cx="2045461" cy="12192"/>
          </a:xfrm>
          <a:prstGeom prst="rect">
            <a:avLst/>
          </a:prstGeom>
        </p:spPr>
      </p:pic>
      <p:pic>
        <p:nvPicPr>
          <p:cNvPr id="1157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3386962"/>
            <a:ext cx="12192" cy="12192"/>
          </a:xfrm>
          <a:prstGeom prst="rect">
            <a:avLst/>
          </a:prstGeom>
        </p:spPr>
      </p:pic>
      <p:pic>
        <p:nvPicPr>
          <p:cNvPr id="1158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3399104"/>
            <a:ext cx="12192" cy="721156"/>
          </a:xfrm>
          <a:prstGeom prst="rect">
            <a:avLst/>
          </a:prstGeom>
        </p:spPr>
      </p:pic>
      <p:pic>
        <p:nvPicPr>
          <p:cNvPr id="1159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3399104"/>
            <a:ext cx="12192" cy="721156"/>
          </a:xfrm>
          <a:prstGeom prst="rect">
            <a:avLst/>
          </a:prstGeom>
        </p:spPr>
      </p:pic>
      <p:pic>
        <p:nvPicPr>
          <p:cNvPr id="1160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3399104"/>
            <a:ext cx="12192" cy="721156"/>
          </a:xfrm>
          <a:prstGeom prst="rect">
            <a:avLst/>
          </a:prstGeom>
        </p:spPr>
      </p:pic>
      <p:pic>
        <p:nvPicPr>
          <p:cNvPr id="1161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4132453"/>
            <a:ext cx="2043938" cy="719328"/>
          </a:xfrm>
          <a:prstGeom prst="rect">
            <a:avLst/>
          </a:prstGeom>
        </p:spPr>
      </p:pic>
      <p:pic>
        <p:nvPicPr>
          <p:cNvPr id="1162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4132453"/>
            <a:ext cx="2043938" cy="252984"/>
          </a:xfrm>
          <a:prstGeom prst="rect">
            <a:avLst/>
          </a:prstGeom>
        </p:spPr>
      </p:pic>
      <p:sp>
        <p:nvSpPr>
          <p:cNvPr id="1226" name="text 1"/>
          <p:cNvSpPr txBox="1"/>
          <p:nvPr/>
        </p:nvSpPr>
        <p:spPr>
          <a:xfrm>
            <a:off x="6327014" y="4181396"/>
            <a:ext cx="87716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JAE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6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4385437"/>
            <a:ext cx="2043938" cy="213360"/>
          </a:xfrm>
          <a:prstGeom prst="rect">
            <a:avLst/>
          </a:prstGeom>
        </p:spPr>
      </p:pic>
      <p:sp>
        <p:nvSpPr>
          <p:cNvPr id="1227" name="text 1"/>
          <p:cNvSpPr txBox="1"/>
          <p:nvPr/>
        </p:nvSpPr>
        <p:spPr>
          <a:xfrm>
            <a:off x="6327014" y="4400852"/>
            <a:ext cx="145200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above or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64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4598797"/>
            <a:ext cx="2043938" cy="213360"/>
          </a:xfrm>
          <a:prstGeom prst="rect">
            <a:avLst/>
          </a:prstGeom>
        </p:spPr>
      </p:pic>
      <p:sp>
        <p:nvSpPr>
          <p:cNvPr id="1228" name="text 1"/>
          <p:cNvSpPr txBox="1"/>
          <p:nvPr/>
        </p:nvSpPr>
        <p:spPr>
          <a:xfrm>
            <a:off x="6327013" y="4614212"/>
            <a:ext cx="4728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65" name="Image"/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4132453"/>
            <a:ext cx="2043938" cy="719328"/>
          </a:xfrm>
          <a:prstGeom prst="rect">
            <a:avLst/>
          </a:prstGeom>
        </p:spPr>
      </p:pic>
      <p:pic>
        <p:nvPicPr>
          <p:cNvPr id="1166" name="Image"/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4132453"/>
            <a:ext cx="2043938" cy="252984"/>
          </a:xfrm>
          <a:prstGeom prst="rect">
            <a:avLst/>
          </a:prstGeom>
        </p:spPr>
      </p:pic>
      <p:sp>
        <p:nvSpPr>
          <p:cNvPr id="1229" name="text 1"/>
          <p:cNvSpPr txBox="1"/>
          <p:nvPr/>
        </p:nvSpPr>
        <p:spPr>
          <a:xfrm>
            <a:off x="8384794" y="4181396"/>
            <a:ext cx="8867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JNB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6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4385437"/>
            <a:ext cx="2043938" cy="213360"/>
          </a:xfrm>
          <a:prstGeom prst="rect">
            <a:avLst/>
          </a:prstGeom>
        </p:spPr>
      </p:pic>
      <p:sp>
        <p:nvSpPr>
          <p:cNvPr id="1230" name="text 1"/>
          <p:cNvSpPr txBox="1"/>
          <p:nvPr/>
        </p:nvSpPr>
        <p:spPr>
          <a:xfrm>
            <a:off x="8384793" y="4394756"/>
            <a:ext cx="154144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below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68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4120261"/>
            <a:ext cx="12192" cy="12192"/>
          </a:xfrm>
          <a:prstGeom prst="rect">
            <a:avLst/>
          </a:prstGeom>
        </p:spPr>
      </p:pic>
      <p:pic>
        <p:nvPicPr>
          <p:cNvPr id="1169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049" y="4120261"/>
            <a:ext cx="2045462" cy="12192"/>
          </a:xfrm>
          <a:prstGeom prst="rect">
            <a:avLst/>
          </a:prstGeom>
        </p:spPr>
      </p:pic>
      <p:pic>
        <p:nvPicPr>
          <p:cNvPr id="1170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4120261"/>
            <a:ext cx="12192" cy="12192"/>
          </a:xfrm>
          <a:prstGeom prst="rect">
            <a:avLst/>
          </a:prstGeom>
        </p:spPr>
      </p:pic>
      <p:pic>
        <p:nvPicPr>
          <p:cNvPr id="1171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31" y="4120261"/>
            <a:ext cx="2045461" cy="12192"/>
          </a:xfrm>
          <a:prstGeom prst="rect">
            <a:avLst/>
          </a:prstGeom>
        </p:spPr>
      </p:pic>
      <p:pic>
        <p:nvPicPr>
          <p:cNvPr id="1172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4120261"/>
            <a:ext cx="12192" cy="12192"/>
          </a:xfrm>
          <a:prstGeom prst="rect">
            <a:avLst/>
          </a:prstGeom>
        </p:spPr>
      </p:pic>
      <p:pic>
        <p:nvPicPr>
          <p:cNvPr id="1173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4132453"/>
            <a:ext cx="12192" cy="719328"/>
          </a:xfrm>
          <a:prstGeom prst="rect">
            <a:avLst/>
          </a:prstGeom>
        </p:spPr>
      </p:pic>
      <p:pic>
        <p:nvPicPr>
          <p:cNvPr id="1174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4132453"/>
            <a:ext cx="12192" cy="719328"/>
          </a:xfrm>
          <a:prstGeom prst="rect">
            <a:avLst/>
          </a:prstGeom>
        </p:spPr>
      </p:pic>
      <p:pic>
        <p:nvPicPr>
          <p:cNvPr id="1175" name="Image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4132453"/>
            <a:ext cx="12192" cy="719328"/>
          </a:xfrm>
          <a:prstGeom prst="rect">
            <a:avLst/>
          </a:prstGeom>
        </p:spPr>
      </p:pic>
      <p:pic>
        <p:nvPicPr>
          <p:cNvPr id="1176" name="Image"/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4863998"/>
            <a:ext cx="2043938" cy="978712"/>
          </a:xfrm>
          <a:prstGeom prst="rect">
            <a:avLst/>
          </a:prstGeom>
        </p:spPr>
      </p:pic>
      <p:pic>
        <p:nvPicPr>
          <p:cNvPr id="1177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4863973"/>
            <a:ext cx="2043938" cy="252984"/>
          </a:xfrm>
          <a:prstGeom prst="rect">
            <a:avLst/>
          </a:prstGeom>
        </p:spPr>
      </p:pic>
      <p:sp>
        <p:nvSpPr>
          <p:cNvPr id="1231" name="text 1"/>
          <p:cNvSpPr txBox="1"/>
          <p:nvPr/>
        </p:nvSpPr>
        <p:spPr>
          <a:xfrm>
            <a:off x="6327013" y="4919012"/>
            <a:ext cx="75565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JB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7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5117034"/>
            <a:ext cx="2043938" cy="213665"/>
          </a:xfrm>
          <a:prstGeom prst="rect">
            <a:avLst/>
          </a:prstGeom>
        </p:spPr>
      </p:pic>
      <p:sp>
        <p:nvSpPr>
          <p:cNvPr id="1232" name="text 1"/>
          <p:cNvSpPr txBox="1"/>
          <p:nvPr/>
        </p:nvSpPr>
        <p:spPr>
          <a:xfrm>
            <a:off x="6327014" y="5132372"/>
            <a:ext cx="120930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below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79" name="Image"/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4863998"/>
            <a:ext cx="2043938" cy="978712"/>
          </a:xfrm>
          <a:prstGeom prst="rect">
            <a:avLst/>
          </a:prstGeom>
        </p:spPr>
      </p:pic>
      <p:pic>
        <p:nvPicPr>
          <p:cNvPr id="1180" name="Image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4863973"/>
            <a:ext cx="2043938" cy="252984"/>
          </a:xfrm>
          <a:prstGeom prst="rect">
            <a:avLst/>
          </a:prstGeom>
        </p:spPr>
      </p:pic>
      <p:sp>
        <p:nvSpPr>
          <p:cNvPr id="1233" name="text 1"/>
          <p:cNvSpPr txBox="1"/>
          <p:nvPr/>
        </p:nvSpPr>
        <p:spPr>
          <a:xfrm>
            <a:off x="8384794" y="4912916"/>
            <a:ext cx="100828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JNAE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8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5117034"/>
            <a:ext cx="2043938" cy="213665"/>
          </a:xfrm>
          <a:prstGeom prst="rect">
            <a:avLst/>
          </a:prstGeom>
        </p:spPr>
      </p:pic>
      <p:sp>
        <p:nvSpPr>
          <p:cNvPr id="1234" name="text 1"/>
          <p:cNvSpPr txBox="1"/>
          <p:nvPr/>
        </p:nvSpPr>
        <p:spPr>
          <a:xfrm>
            <a:off x="8384793" y="5132372"/>
            <a:ext cx="155106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above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82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5330698"/>
            <a:ext cx="2043938" cy="213360"/>
          </a:xfrm>
          <a:prstGeom prst="rect">
            <a:avLst/>
          </a:prstGeom>
        </p:spPr>
      </p:pic>
      <p:sp>
        <p:nvSpPr>
          <p:cNvPr id="1235" name="text 1"/>
          <p:cNvSpPr txBox="1"/>
          <p:nvPr/>
        </p:nvSpPr>
        <p:spPr>
          <a:xfrm>
            <a:off x="8384793" y="5346113"/>
            <a:ext cx="70596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or 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83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4851781"/>
            <a:ext cx="12192" cy="12192"/>
          </a:xfrm>
          <a:prstGeom prst="rect">
            <a:avLst/>
          </a:prstGeom>
        </p:spPr>
      </p:pic>
      <p:pic>
        <p:nvPicPr>
          <p:cNvPr id="1184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049" y="4851781"/>
            <a:ext cx="2045462" cy="12192"/>
          </a:xfrm>
          <a:prstGeom prst="rect">
            <a:avLst/>
          </a:prstGeom>
        </p:spPr>
      </p:pic>
      <p:pic>
        <p:nvPicPr>
          <p:cNvPr id="1185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4851781"/>
            <a:ext cx="12192" cy="12192"/>
          </a:xfrm>
          <a:prstGeom prst="rect">
            <a:avLst/>
          </a:prstGeom>
        </p:spPr>
      </p:pic>
      <p:pic>
        <p:nvPicPr>
          <p:cNvPr id="1186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31" y="4851781"/>
            <a:ext cx="2045461" cy="12192"/>
          </a:xfrm>
          <a:prstGeom prst="rect">
            <a:avLst/>
          </a:prstGeom>
        </p:spPr>
      </p:pic>
      <p:pic>
        <p:nvPicPr>
          <p:cNvPr id="1187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4851781"/>
            <a:ext cx="12192" cy="12192"/>
          </a:xfrm>
          <a:prstGeom prst="rect">
            <a:avLst/>
          </a:prstGeom>
        </p:spPr>
      </p:pic>
      <p:pic>
        <p:nvPicPr>
          <p:cNvPr id="1188" name="Image"/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4863998"/>
            <a:ext cx="12192" cy="978712"/>
          </a:xfrm>
          <a:prstGeom prst="rect">
            <a:avLst/>
          </a:prstGeom>
        </p:spPr>
      </p:pic>
      <p:pic>
        <p:nvPicPr>
          <p:cNvPr id="1189" name="Image"/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4863998"/>
            <a:ext cx="12192" cy="978712"/>
          </a:xfrm>
          <a:prstGeom prst="rect">
            <a:avLst/>
          </a:prstGeom>
        </p:spPr>
      </p:pic>
      <p:pic>
        <p:nvPicPr>
          <p:cNvPr id="1190" name="Image"/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4863998"/>
            <a:ext cx="12192" cy="978712"/>
          </a:xfrm>
          <a:prstGeom prst="rect">
            <a:avLst/>
          </a:prstGeom>
        </p:spPr>
      </p:pic>
      <p:pic>
        <p:nvPicPr>
          <p:cNvPr id="1191" name="Image"/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5854903"/>
            <a:ext cx="2043938" cy="719328"/>
          </a:xfrm>
          <a:prstGeom prst="rect">
            <a:avLst/>
          </a:prstGeom>
        </p:spPr>
      </p:pic>
      <p:pic>
        <p:nvPicPr>
          <p:cNvPr id="1192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5854903"/>
            <a:ext cx="2043938" cy="252984"/>
          </a:xfrm>
          <a:prstGeom prst="rect">
            <a:avLst/>
          </a:prstGeom>
        </p:spPr>
      </p:pic>
      <p:sp>
        <p:nvSpPr>
          <p:cNvPr id="1236" name="text 1"/>
          <p:cNvSpPr txBox="1"/>
          <p:nvPr/>
        </p:nvSpPr>
        <p:spPr>
          <a:xfrm>
            <a:off x="6327014" y="5903846"/>
            <a:ext cx="87716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JBE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9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6107887"/>
            <a:ext cx="2043938" cy="213360"/>
          </a:xfrm>
          <a:prstGeom prst="rect">
            <a:avLst/>
          </a:prstGeom>
        </p:spPr>
      </p:pic>
      <p:sp>
        <p:nvSpPr>
          <p:cNvPr id="1237" name="text 1"/>
          <p:cNvSpPr txBox="1"/>
          <p:nvPr/>
        </p:nvSpPr>
        <p:spPr>
          <a:xfrm>
            <a:off x="6327014" y="6123302"/>
            <a:ext cx="144238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below or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94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573" y="6321247"/>
            <a:ext cx="2043938" cy="213360"/>
          </a:xfrm>
          <a:prstGeom prst="rect">
            <a:avLst/>
          </a:prstGeom>
        </p:spPr>
      </p:pic>
      <p:sp>
        <p:nvSpPr>
          <p:cNvPr id="1238" name="text 1"/>
          <p:cNvSpPr txBox="1"/>
          <p:nvPr/>
        </p:nvSpPr>
        <p:spPr>
          <a:xfrm>
            <a:off x="6327013" y="6336662"/>
            <a:ext cx="47288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equal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95" name="Image"/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5854903"/>
            <a:ext cx="2043938" cy="719328"/>
          </a:xfrm>
          <a:prstGeom prst="rect">
            <a:avLst/>
          </a:prstGeom>
        </p:spPr>
      </p:pic>
      <p:pic>
        <p:nvPicPr>
          <p:cNvPr id="1196" name="Image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5854903"/>
            <a:ext cx="2043938" cy="252984"/>
          </a:xfrm>
          <a:prstGeom prst="rect">
            <a:avLst/>
          </a:prstGeom>
        </p:spPr>
      </p:pic>
      <p:sp>
        <p:nvSpPr>
          <p:cNvPr id="1239" name="text 1"/>
          <p:cNvSpPr txBox="1"/>
          <p:nvPr/>
        </p:nvSpPr>
        <p:spPr>
          <a:xfrm>
            <a:off x="8384794" y="5903846"/>
            <a:ext cx="88011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JNA disp8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97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354" y="6107887"/>
            <a:ext cx="2043938" cy="214884"/>
          </a:xfrm>
          <a:prstGeom prst="rect">
            <a:avLst/>
          </a:prstGeom>
        </p:spPr>
      </p:pic>
      <p:sp>
        <p:nvSpPr>
          <p:cNvPr id="1240" name="text 1"/>
          <p:cNvSpPr txBox="1"/>
          <p:nvPr/>
        </p:nvSpPr>
        <p:spPr>
          <a:xfrm>
            <a:off x="8384793" y="6118730"/>
            <a:ext cx="155106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FF0066"/>
                </a:solidFill>
                <a:latin typeface="Arial"/>
                <a:cs typeface="Arial"/>
              </a:rPr>
              <a:t>Jump if not above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1198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5842712"/>
            <a:ext cx="12192" cy="12191"/>
          </a:xfrm>
          <a:prstGeom prst="rect">
            <a:avLst/>
          </a:prstGeom>
        </p:spPr>
      </p:pic>
      <p:pic>
        <p:nvPicPr>
          <p:cNvPr id="1199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049" y="5842712"/>
            <a:ext cx="2045462" cy="12191"/>
          </a:xfrm>
          <a:prstGeom prst="rect">
            <a:avLst/>
          </a:prstGeom>
        </p:spPr>
      </p:pic>
      <p:pic>
        <p:nvPicPr>
          <p:cNvPr id="1200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5842712"/>
            <a:ext cx="12192" cy="12191"/>
          </a:xfrm>
          <a:prstGeom prst="rect">
            <a:avLst/>
          </a:prstGeom>
        </p:spPr>
      </p:pic>
      <p:pic>
        <p:nvPicPr>
          <p:cNvPr id="1201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831" y="5842712"/>
            <a:ext cx="2045461" cy="12191"/>
          </a:xfrm>
          <a:prstGeom prst="rect">
            <a:avLst/>
          </a:prstGeom>
        </p:spPr>
      </p:pic>
      <p:pic>
        <p:nvPicPr>
          <p:cNvPr id="1202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5842712"/>
            <a:ext cx="12192" cy="12191"/>
          </a:xfrm>
          <a:prstGeom prst="rect">
            <a:avLst/>
          </a:prstGeom>
        </p:spPr>
      </p:pic>
      <p:pic>
        <p:nvPicPr>
          <p:cNvPr id="1203" name="Image"/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57" y="5854903"/>
            <a:ext cx="12192" cy="719328"/>
          </a:xfrm>
          <a:prstGeom prst="rect">
            <a:avLst/>
          </a:prstGeom>
        </p:spPr>
      </p:pic>
      <p:pic>
        <p:nvPicPr>
          <p:cNvPr id="1204" name="Image"/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38" y="5854903"/>
            <a:ext cx="12192" cy="719328"/>
          </a:xfrm>
          <a:prstGeom prst="rect">
            <a:avLst/>
          </a:prstGeom>
        </p:spPr>
      </p:pic>
      <p:pic>
        <p:nvPicPr>
          <p:cNvPr id="1205" name="Image"/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292" y="5854903"/>
            <a:ext cx="12192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5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9924289" y="6448501"/>
            <a:ext cx="1981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200" spc="10" dirty="0">
                <a:solidFill>
                  <a:srgbClr val="898989"/>
                </a:solidFill>
                <a:latin typeface="Verdana"/>
                <a:cs typeface="Verdana"/>
              </a:rPr>
              <a:t>88</a:t>
            </a:r>
            <a:endParaRPr sz="1200">
              <a:latin typeface="Verdana"/>
              <a:cs typeface="Verdana"/>
            </a:endParaRPr>
          </a:p>
        </p:txBody>
      </p:sp>
      <p:pic>
        <p:nvPicPr>
          <p:cNvPr id="120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29" y="0"/>
            <a:ext cx="7263638" cy="6731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894332" y="134492"/>
            <a:ext cx="1880002" cy="553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555040"/>
            <a:r>
              <a:rPr b="1" spc="10" dirty="0">
                <a:latin typeface="Arial"/>
                <a:cs typeface="Arial"/>
              </a:rPr>
              <a:t>8086</a:t>
            </a:r>
            <a:endParaRPr>
              <a:latin typeface="Arial"/>
              <a:cs typeface="Arial"/>
            </a:endParaRPr>
          </a:p>
          <a:p>
            <a:r>
              <a:rPr b="1" spc="10" dirty="0">
                <a:latin typeface="Arial"/>
                <a:cs typeface="Arial"/>
              </a:rPr>
              <a:t>Microprocessor  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4511676" y="25703"/>
            <a:ext cx="1812997" cy="3077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2000" b="1" spc="10" dirty="0">
                <a:solidFill>
                  <a:srgbClr val="FF0066"/>
                </a:solidFill>
                <a:latin typeface="Arial"/>
                <a:cs typeface="Arial"/>
              </a:rPr>
              <a:t>Instruction Set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4074287" y="733680"/>
            <a:ext cx="3477940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b="1" spc="10" dirty="0">
                <a:solidFill>
                  <a:srgbClr val="006FC0"/>
                </a:solidFill>
                <a:latin typeface="Arial"/>
                <a:cs typeface="Arial"/>
              </a:rPr>
              <a:t>6. Control Transfer Instructions</a:t>
            </a:r>
            <a:endParaRPr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996441" y="1311069"/>
            <a:ext cx="557973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spc="10" dirty="0">
                <a:latin typeface="Arial"/>
                <a:cs typeface="Arial"/>
              </a:rPr>
              <a:t>  </a:t>
            </a:r>
            <a:r>
              <a:rPr sz="1400" b="1" spc="10" dirty="0">
                <a:latin typeface="Arial"/>
                <a:cs typeface="Arial"/>
              </a:rPr>
              <a:t>8086 conditional branch instructions affecting individual flags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60" name="object 1160"/>
          <p:cNvSpPr/>
          <p:nvPr/>
        </p:nvSpPr>
        <p:spPr>
          <a:xfrm>
            <a:off x="2603296" y="1789430"/>
            <a:ext cx="1740662" cy="362712"/>
          </a:xfrm>
          <a:custGeom>
            <a:avLst/>
            <a:gdLst/>
            <a:ahLst/>
            <a:cxnLst/>
            <a:rect l="l" t="t" r="r" b="b"/>
            <a:pathLst>
              <a:path w="1740662" h="362712">
                <a:moveTo>
                  <a:pt x="0" y="36271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62712"/>
                </a:lnTo>
                <a:lnTo>
                  <a:pt x="0" y="36271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0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1789430"/>
            <a:ext cx="1740662" cy="254508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2694737" y="1844469"/>
            <a:ext cx="99578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Mnemonics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61" name="object 1161"/>
          <p:cNvSpPr/>
          <p:nvPr/>
        </p:nvSpPr>
        <p:spPr>
          <a:xfrm>
            <a:off x="4356228" y="1789430"/>
            <a:ext cx="5398897" cy="362712"/>
          </a:xfrm>
          <a:custGeom>
            <a:avLst/>
            <a:gdLst/>
            <a:ahLst/>
            <a:cxnLst/>
            <a:rect l="l" t="t" r="r" b="b"/>
            <a:pathLst>
              <a:path w="5398897" h="362712">
                <a:moveTo>
                  <a:pt x="0" y="36271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62712"/>
                </a:lnTo>
                <a:lnTo>
                  <a:pt x="0" y="36271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0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1789430"/>
            <a:ext cx="5398897" cy="254508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4447667" y="1844469"/>
            <a:ext cx="102720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Explanation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62" name="object 1162"/>
          <p:cNvSpPr/>
          <p:nvPr/>
        </p:nvSpPr>
        <p:spPr>
          <a:xfrm>
            <a:off x="2591104" y="17772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2591104" y="17772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2603296" y="1777237"/>
            <a:ext cx="1740662" cy="12192"/>
          </a:xfrm>
          <a:custGeom>
            <a:avLst/>
            <a:gdLst/>
            <a:ahLst/>
            <a:cxnLst/>
            <a:rect l="l" t="t" r="r" b="b"/>
            <a:pathLst>
              <a:path w="1740662" h="12192">
                <a:moveTo>
                  <a:pt x="0" y="12193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4344035" y="17772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4356228" y="1777237"/>
            <a:ext cx="5398897" cy="12192"/>
          </a:xfrm>
          <a:custGeom>
            <a:avLst/>
            <a:gdLst/>
            <a:ahLst/>
            <a:cxnLst/>
            <a:rect l="l" t="t" r="r" b="b"/>
            <a:pathLst>
              <a:path w="5398897" h="12192">
                <a:moveTo>
                  <a:pt x="0" y="12193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9755124" y="17772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9755124" y="1777237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2591104" y="1789430"/>
            <a:ext cx="12192" cy="362712"/>
          </a:xfrm>
          <a:custGeom>
            <a:avLst/>
            <a:gdLst/>
            <a:ahLst/>
            <a:cxnLst/>
            <a:rect l="l" t="t" r="r" b="b"/>
            <a:pathLst>
              <a:path w="12192" h="362712">
                <a:moveTo>
                  <a:pt x="0" y="362712"/>
                </a:moveTo>
                <a:lnTo>
                  <a:pt x="0" y="0"/>
                </a:lnTo>
                <a:lnTo>
                  <a:pt x="12192" y="0"/>
                </a:lnTo>
                <a:lnTo>
                  <a:pt x="12192" y="362712"/>
                </a:lnTo>
                <a:lnTo>
                  <a:pt x="0" y="36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4344035" y="1789430"/>
            <a:ext cx="12192" cy="362712"/>
          </a:xfrm>
          <a:custGeom>
            <a:avLst/>
            <a:gdLst/>
            <a:ahLst/>
            <a:cxnLst/>
            <a:rect l="l" t="t" r="r" b="b"/>
            <a:pathLst>
              <a:path w="12192" h="362712">
                <a:moveTo>
                  <a:pt x="0" y="362712"/>
                </a:moveTo>
                <a:lnTo>
                  <a:pt x="0" y="0"/>
                </a:lnTo>
                <a:lnTo>
                  <a:pt x="12192" y="0"/>
                </a:lnTo>
                <a:lnTo>
                  <a:pt x="12192" y="362712"/>
                </a:lnTo>
                <a:lnTo>
                  <a:pt x="0" y="36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9755124" y="1789430"/>
            <a:ext cx="12192" cy="362712"/>
          </a:xfrm>
          <a:custGeom>
            <a:avLst/>
            <a:gdLst/>
            <a:ahLst/>
            <a:cxnLst/>
            <a:rect l="l" t="t" r="r" b="b"/>
            <a:pathLst>
              <a:path w="12192" h="362712">
                <a:moveTo>
                  <a:pt x="0" y="362712"/>
                </a:moveTo>
                <a:lnTo>
                  <a:pt x="0" y="0"/>
                </a:lnTo>
                <a:lnTo>
                  <a:pt x="12192" y="0"/>
                </a:lnTo>
                <a:lnTo>
                  <a:pt x="12192" y="362712"/>
                </a:lnTo>
                <a:lnTo>
                  <a:pt x="0" y="36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2603296" y="2190319"/>
            <a:ext cx="1740662" cy="361493"/>
          </a:xfrm>
          <a:custGeom>
            <a:avLst/>
            <a:gdLst/>
            <a:ahLst/>
            <a:cxnLst/>
            <a:rect l="l" t="t" r="r" b="b"/>
            <a:pathLst>
              <a:path w="1740662" h="361493">
                <a:moveTo>
                  <a:pt x="0" y="361493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61493"/>
                </a:lnTo>
                <a:lnTo>
                  <a:pt x="0" y="36149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0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2190319"/>
            <a:ext cx="1740662" cy="241097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2694736" y="2233470"/>
            <a:ext cx="75565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JC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73" name="object 1173"/>
          <p:cNvSpPr/>
          <p:nvPr/>
        </p:nvSpPr>
        <p:spPr>
          <a:xfrm>
            <a:off x="4356228" y="2190319"/>
            <a:ext cx="5398897" cy="361493"/>
          </a:xfrm>
          <a:custGeom>
            <a:avLst/>
            <a:gdLst/>
            <a:ahLst/>
            <a:cxnLst/>
            <a:rect l="l" t="t" r="r" b="b"/>
            <a:pathLst>
              <a:path w="5398897" h="361493">
                <a:moveTo>
                  <a:pt x="0" y="361493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61493"/>
                </a:lnTo>
                <a:lnTo>
                  <a:pt x="0" y="36149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1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2190319"/>
            <a:ext cx="5398897" cy="241097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4447667" y="2233470"/>
            <a:ext cx="12458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CF =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74" name="object 1174"/>
          <p:cNvSpPr/>
          <p:nvPr/>
        </p:nvSpPr>
        <p:spPr>
          <a:xfrm>
            <a:off x="2591104" y="2152142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2603296" y="2152142"/>
            <a:ext cx="1740662" cy="38100"/>
          </a:xfrm>
          <a:custGeom>
            <a:avLst/>
            <a:gdLst/>
            <a:ahLst/>
            <a:cxnLst/>
            <a:rect l="l" t="t" r="r" b="b"/>
            <a:pathLst>
              <a:path w="1740662" h="38100">
                <a:moveTo>
                  <a:pt x="0" y="38100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4344035" y="215214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0" y="0"/>
                </a:lnTo>
                <a:lnTo>
                  <a:pt x="38100" y="0"/>
                </a:lnTo>
                <a:lnTo>
                  <a:pt x="38100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4382136" y="2152142"/>
            <a:ext cx="5372989" cy="38100"/>
          </a:xfrm>
          <a:custGeom>
            <a:avLst/>
            <a:gdLst/>
            <a:ahLst/>
            <a:cxnLst/>
            <a:rect l="l" t="t" r="r" b="b"/>
            <a:pathLst>
              <a:path w="5372989" h="38100">
                <a:moveTo>
                  <a:pt x="0" y="38100"/>
                </a:moveTo>
                <a:lnTo>
                  <a:pt x="0" y="0"/>
                </a:lnTo>
                <a:lnTo>
                  <a:pt x="5372989" y="0"/>
                </a:lnTo>
                <a:lnTo>
                  <a:pt x="5372989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9755124" y="2152142"/>
            <a:ext cx="12192" cy="38100"/>
          </a:xfrm>
          <a:custGeom>
            <a:avLst/>
            <a:gdLst/>
            <a:ahLst/>
            <a:cxnLst/>
            <a:rect l="l" t="t" r="r" b="b"/>
            <a:pathLst>
              <a:path w="12192" h="38100">
                <a:moveTo>
                  <a:pt x="0" y="38100"/>
                </a:moveTo>
                <a:lnTo>
                  <a:pt x="0" y="0"/>
                </a:lnTo>
                <a:lnTo>
                  <a:pt x="12192" y="0"/>
                </a:lnTo>
                <a:lnTo>
                  <a:pt x="12192" y="38100"/>
                </a:lnTo>
                <a:lnTo>
                  <a:pt x="0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2591104" y="2190319"/>
            <a:ext cx="12192" cy="361493"/>
          </a:xfrm>
          <a:custGeom>
            <a:avLst/>
            <a:gdLst/>
            <a:ahLst/>
            <a:cxnLst/>
            <a:rect l="l" t="t" r="r" b="b"/>
            <a:pathLst>
              <a:path w="12192" h="361493">
                <a:moveTo>
                  <a:pt x="0" y="361493"/>
                </a:moveTo>
                <a:lnTo>
                  <a:pt x="0" y="0"/>
                </a:lnTo>
                <a:lnTo>
                  <a:pt x="12192" y="0"/>
                </a:lnTo>
                <a:lnTo>
                  <a:pt x="12192" y="361493"/>
                </a:lnTo>
                <a:lnTo>
                  <a:pt x="0" y="3614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4344035" y="2190319"/>
            <a:ext cx="12192" cy="361493"/>
          </a:xfrm>
          <a:custGeom>
            <a:avLst/>
            <a:gdLst/>
            <a:ahLst/>
            <a:cxnLst/>
            <a:rect l="l" t="t" r="r" b="b"/>
            <a:pathLst>
              <a:path w="12192" h="361493">
                <a:moveTo>
                  <a:pt x="0" y="361493"/>
                </a:moveTo>
                <a:lnTo>
                  <a:pt x="0" y="0"/>
                </a:lnTo>
                <a:lnTo>
                  <a:pt x="12192" y="0"/>
                </a:lnTo>
                <a:lnTo>
                  <a:pt x="12192" y="361493"/>
                </a:lnTo>
                <a:lnTo>
                  <a:pt x="0" y="3614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9755124" y="2190319"/>
            <a:ext cx="12192" cy="361493"/>
          </a:xfrm>
          <a:custGeom>
            <a:avLst/>
            <a:gdLst/>
            <a:ahLst/>
            <a:cxnLst/>
            <a:rect l="l" t="t" r="r" b="b"/>
            <a:pathLst>
              <a:path w="12192" h="361493">
                <a:moveTo>
                  <a:pt x="0" y="361493"/>
                </a:moveTo>
                <a:lnTo>
                  <a:pt x="0" y="0"/>
                </a:lnTo>
                <a:lnTo>
                  <a:pt x="12192" y="0"/>
                </a:lnTo>
                <a:lnTo>
                  <a:pt x="12192" y="361493"/>
                </a:lnTo>
                <a:lnTo>
                  <a:pt x="0" y="3614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2603296" y="2565527"/>
            <a:ext cx="1740662" cy="384048"/>
          </a:xfrm>
          <a:custGeom>
            <a:avLst/>
            <a:gdLst/>
            <a:ahLst/>
            <a:cxnLst/>
            <a:rect l="l" t="t" r="r" b="b"/>
            <a:pathLst>
              <a:path w="1740662" h="384048">
                <a:moveTo>
                  <a:pt x="0" y="384048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11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2565526"/>
            <a:ext cx="1740662" cy="252984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2694737" y="2620566"/>
            <a:ext cx="886781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JNC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83" name="object 1183"/>
          <p:cNvSpPr/>
          <p:nvPr/>
        </p:nvSpPr>
        <p:spPr>
          <a:xfrm>
            <a:off x="4356228" y="2565527"/>
            <a:ext cx="5398897" cy="384048"/>
          </a:xfrm>
          <a:custGeom>
            <a:avLst/>
            <a:gdLst/>
            <a:ahLst/>
            <a:cxnLst/>
            <a:rect l="l" t="t" r="r" b="b"/>
            <a:pathLst>
              <a:path w="5398897" h="384048">
                <a:moveTo>
                  <a:pt x="0" y="384048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12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2565526"/>
            <a:ext cx="5398897" cy="252984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4447667" y="2620566"/>
            <a:ext cx="124585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CF = 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84" name="object 1184"/>
          <p:cNvSpPr/>
          <p:nvPr/>
        </p:nvSpPr>
        <p:spPr>
          <a:xfrm>
            <a:off x="2591104" y="2551812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2603296" y="2551812"/>
            <a:ext cx="1740662" cy="12191"/>
          </a:xfrm>
          <a:custGeom>
            <a:avLst/>
            <a:gdLst/>
            <a:ahLst/>
            <a:cxnLst/>
            <a:rect l="l" t="t" r="r" b="b"/>
            <a:pathLst>
              <a:path w="1740662" h="12191">
                <a:moveTo>
                  <a:pt x="0" y="1219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4344035" y="2551812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4356228" y="2551812"/>
            <a:ext cx="5398897" cy="12191"/>
          </a:xfrm>
          <a:custGeom>
            <a:avLst/>
            <a:gdLst/>
            <a:ahLst/>
            <a:cxnLst/>
            <a:rect l="l" t="t" r="r" b="b"/>
            <a:pathLst>
              <a:path w="5398897" h="12191">
                <a:moveTo>
                  <a:pt x="0" y="1219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9755124" y="2551812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2591104" y="2564003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4344035" y="2564003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9755124" y="2564003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2603296" y="2961767"/>
            <a:ext cx="1740662" cy="384048"/>
          </a:xfrm>
          <a:custGeom>
            <a:avLst/>
            <a:gdLst/>
            <a:ahLst/>
            <a:cxnLst/>
            <a:rect l="l" t="t" r="r" b="b"/>
            <a:pathLst>
              <a:path w="1740662" h="384048">
                <a:moveTo>
                  <a:pt x="0" y="384048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13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2961767"/>
            <a:ext cx="1740662" cy="254508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2694737" y="3018330"/>
            <a:ext cx="74276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JP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93" name="object 1193"/>
          <p:cNvSpPr/>
          <p:nvPr/>
        </p:nvSpPr>
        <p:spPr>
          <a:xfrm>
            <a:off x="4356228" y="2961767"/>
            <a:ext cx="5398897" cy="384048"/>
          </a:xfrm>
          <a:custGeom>
            <a:avLst/>
            <a:gdLst/>
            <a:ahLst/>
            <a:cxnLst/>
            <a:rect l="l" t="t" r="r" b="b"/>
            <a:pathLst>
              <a:path w="5398897" h="384048">
                <a:moveTo>
                  <a:pt x="0" y="384048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14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2961767"/>
            <a:ext cx="5398897" cy="254508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4447667" y="3018330"/>
            <a:ext cx="12362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PF =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94" name="object 1194"/>
          <p:cNvSpPr/>
          <p:nvPr/>
        </p:nvSpPr>
        <p:spPr>
          <a:xfrm>
            <a:off x="2591104" y="2949574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2603296" y="2949574"/>
            <a:ext cx="1740662" cy="12192"/>
          </a:xfrm>
          <a:custGeom>
            <a:avLst/>
            <a:gdLst/>
            <a:ahLst/>
            <a:cxnLst/>
            <a:rect l="l" t="t" r="r" b="b"/>
            <a:pathLst>
              <a:path w="1740662" h="12192">
                <a:moveTo>
                  <a:pt x="0" y="12193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4344035" y="2949574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4356228" y="2949574"/>
            <a:ext cx="5398897" cy="12192"/>
          </a:xfrm>
          <a:custGeom>
            <a:avLst/>
            <a:gdLst/>
            <a:ahLst/>
            <a:cxnLst/>
            <a:rect l="l" t="t" r="r" b="b"/>
            <a:pathLst>
              <a:path w="5398897" h="12192">
                <a:moveTo>
                  <a:pt x="0" y="12193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9755124" y="2949574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2591104" y="2961767"/>
            <a:ext cx="12192" cy="384048"/>
          </a:xfrm>
          <a:custGeom>
            <a:avLst/>
            <a:gdLst/>
            <a:ahLst/>
            <a:cxnLst/>
            <a:rect l="l" t="t" r="r" b="b"/>
            <a:pathLst>
              <a:path w="12192" h="384048">
                <a:moveTo>
                  <a:pt x="0" y="384048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4344035" y="2961767"/>
            <a:ext cx="12192" cy="384048"/>
          </a:xfrm>
          <a:custGeom>
            <a:avLst/>
            <a:gdLst/>
            <a:ahLst/>
            <a:cxnLst/>
            <a:rect l="l" t="t" r="r" b="b"/>
            <a:pathLst>
              <a:path w="12192" h="384048">
                <a:moveTo>
                  <a:pt x="0" y="384048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9755124" y="2961767"/>
            <a:ext cx="12192" cy="384048"/>
          </a:xfrm>
          <a:custGeom>
            <a:avLst/>
            <a:gdLst/>
            <a:ahLst/>
            <a:cxnLst/>
            <a:rect l="l" t="t" r="r" b="b"/>
            <a:pathLst>
              <a:path w="12192" h="384048">
                <a:moveTo>
                  <a:pt x="0" y="384048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2603296" y="3359531"/>
            <a:ext cx="1740662" cy="384048"/>
          </a:xfrm>
          <a:custGeom>
            <a:avLst/>
            <a:gdLst/>
            <a:ahLst/>
            <a:cxnLst/>
            <a:rect l="l" t="t" r="r" b="b"/>
            <a:pathLst>
              <a:path w="1740662" h="384048">
                <a:moveTo>
                  <a:pt x="0" y="384048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1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3359531"/>
            <a:ext cx="1740662" cy="254508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2694736" y="3416094"/>
            <a:ext cx="87389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JNP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03" name="object 1203"/>
          <p:cNvSpPr/>
          <p:nvPr/>
        </p:nvSpPr>
        <p:spPr>
          <a:xfrm>
            <a:off x="4356228" y="3359531"/>
            <a:ext cx="5398897" cy="384048"/>
          </a:xfrm>
          <a:custGeom>
            <a:avLst/>
            <a:gdLst/>
            <a:ahLst/>
            <a:cxnLst/>
            <a:rect l="l" t="t" r="r" b="b"/>
            <a:pathLst>
              <a:path w="5398897" h="384048">
                <a:moveTo>
                  <a:pt x="0" y="384048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1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3359531"/>
            <a:ext cx="5398897" cy="254508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4447667" y="3416094"/>
            <a:ext cx="12362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PF = 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04" name="object 1204"/>
          <p:cNvSpPr/>
          <p:nvPr/>
        </p:nvSpPr>
        <p:spPr>
          <a:xfrm>
            <a:off x="2591104" y="3345816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2603296" y="3345816"/>
            <a:ext cx="1740662" cy="12191"/>
          </a:xfrm>
          <a:custGeom>
            <a:avLst/>
            <a:gdLst/>
            <a:ahLst/>
            <a:cxnLst/>
            <a:rect l="l" t="t" r="r" b="b"/>
            <a:pathLst>
              <a:path w="1740662" h="12191">
                <a:moveTo>
                  <a:pt x="0" y="1219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206"/>
          <p:cNvSpPr/>
          <p:nvPr/>
        </p:nvSpPr>
        <p:spPr>
          <a:xfrm>
            <a:off x="4344035" y="3345816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207"/>
          <p:cNvSpPr/>
          <p:nvPr/>
        </p:nvSpPr>
        <p:spPr>
          <a:xfrm>
            <a:off x="4356228" y="3345816"/>
            <a:ext cx="5398897" cy="12191"/>
          </a:xfrm>
          <a:custGeom>
            <a:avLst/>
            <a:gdLst/>
            <a:ahLst/>
            <a:cxnLst/>
            <a:rect l="l" t="t" r="r" b="b"/>
            <a:pathLst>
              <a:path w="5398897" h="12191">
                <a:moveTo>
                  <a:pt x="0" y="1219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208"/>
          <p:cNvSpPr/>
          <p:nvPr/>
        </p:nvSpPr>
        <p:spPr>
          <a:xfrm>
            <a:off x="9755124" y="3345816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209"/>
          <p:cNvSpPr/>
          <p:nvPr/>
        </p:nvSpPr>
        <p:spPr>
          <a:xfrm>
            <a:off x="2591104" y="3358007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210"/>
          <p:cNvSpPr/>
          <p:nvPr/>
        </p:nvSpPr>
        <p:spPr>
          <a:xfrm>
            <a:off x="4344035" y="3358007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11"/>
          <p:cNvSpPr/>
          <p:nvPr/>
        </p:nvSpPr>
        <p:spPr>
          <a:xfrm>
            <a:off x="9755124" y="3358007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212"/>
          <p:cNvSpPr/>
          <p:nvPr/>
        </p:nvSpPr>
        <p:spPr>
          <a:xfrm>
            <a:off x="2603296" y="3757244"/>
            <a:ext cx="1740662" cy="384352"/>
          </a:xfrm>
          <a:custGeom>
            <a:avLst/>
            <a:gdLst/>
            <a:ahLst/>
            <a:cxnLst/>
            <a:rect l="l" t="t" r="r" b="b"/>
            <a:pathLst>
              <a:path w="1740662" h="384352">
                <a:moveTo>
                  <a:pt x="0" y="384353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17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3757245"/>
            <a:ext cx="1740662" cy="253289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2694736" y="3812588"/>
            <a:ext cx="765274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JO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1213"/>
          <p:cNvSpPr/>
          <p:nvPr/>
        </p:nvSpPr>
        <p:spPr>
          <a:xfrm>
            <a:off x="4356228" y="3757244"/>
            <a:ext cx="5398897" cy="384352"/>
          </a:xfrm>
          <a:custGeom>
            <a:avLst/>
            <a:gdLst/>
            <a:ahLst/>
            <a:cxnLst/>
            <a:rect l="l" t="t" r="r" b="b"/>
            <a:pathLst>
              <a:path w="5398897" h="384352">
                <a:moveTo>
                  <a:pt x="0" y="384353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18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3757245"/>
            <a:ext cx="5398897" cy="253289"/>
          </a:xfrm>
          <a:prstGeom prst="rect">
            <a:avLst/>
          </a:prstGeom>
        </p:spPr>
      </p:pic>
      <p:sp>
        <p:nvSpPr>
          <p:cNvPr id="26" name="text 1"/>
          <p:cNvSpPr txBox="1"/>
          <p:nvPr/>
        </p:nvSpPr>
        <p:spPr>
          <a:xfrm>
            <a:off x="4447667" y="3812588"/>
            <a:ext cx="125547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OF =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1214"/>
          <p:cNvSpPr/>
          <p:nvPr/>
        </p:nvSpPr>
        <p:spPr>
          <a:xfrm>
            <a:off x="2591104" y="37435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215"/>
          <p:cNvSpPr/>
          <p:nvPr/>
        </p:nvSpPr>
        <p:spPr>
          <a:xfrm>
            <a:off x="2603296" y="3743579"/>
            <a:ext cx="1740662" cy="12192"/>
          </a:xfrm>
          <a:custGeom>
            <a:avLst/>
            <a:gdLst/>
            <a:ahLst/>
            <a:cxnLst/>
            <a:rect l="l" t="t" r="r" b="b"/>
            <a:pathLst>
              <a:path w="1740662" h="12192">
                <a:moveTo>
                  <a:pt x="0" y="1219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216"/>
          <p:cNvSpPr/>
          <p:nvPr/>
        </p:nvSpPr>
        <p:spPr>
          <a:xfrm>
            <a:off x="4344035" y="37435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1217"/>
          <p:cNvSpPr/>
          <p:nvPr/>
        </p:nvSpPr>
        <p:spPr>
          <a:xfrm>
            <a:off x="4356228" y="3743579"/>
            <a:ext cx="5398897" cy="12192"/>
          </a:xfrm>
          <a:custGeom>
            <a:avLst/>
            <a:gdLst/>
            <a:ahLst/>
            <a:cxnLst/>
            <a:rect l="l" t="t" r="r" b="b"/>
            <a:pathLst>
              <a:path w="5398897" h="12192">
                <a:moveTo>
                  <a:pt x="0" y="1219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1218"/>
          <p:cNvSpPr/>
          <p:nvPr/>
        </p:nvSpPr>
        <p:spPr>
          <a:xfrm>
            <a:off x="9755124" y="374357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2591104" y="3755720"/>
            <a:ext cx="12192" cy="385876"/>
          </a:xfrm>
          <a:custGeom>
            <a:avLst/>
            <a:gdLst/>
            <a:ahLst/>
            <a:cxnLst/>
            <a:rect l="l" t="t" r="r" b="b"/>
            <a:pathLst>
              <a:path w="12192" h="385876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4344035" y="3755720"/>
            <a:ext cx="12192" cy="385876"/>
          </a:xfrm>
          <a:custGeom>
            <a:avLst/>
            <a:gdLst/>
            <a:ahLst/>
            <a:cxnLst/>
            <a:rect l="l" t="t" r="r" b="b"/>
            <a:pathLst>
              <a:path w="12192" h="385876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9755124" y="3755720"/>
            <a:ext cx="12192" cy="385876"/>
          </a:xfrm>
          <a:custGeom>
            <a:avLst/>
            <a:gdLst/>
            <a:ahLst/>
            <a:cxnLst/>
            <a:rect l="l" t="t" r="r" b="b"/>
            <a:pathLst>
              <a:path w="12192" h="385876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2603296" y="4153789"/>
            <a:ext cx="1740662" cy="385572"/>
          </a:xfrm>
          <a:custGeom>
            <a:avLst/>
            <a:gdLst/>
            <a:ahLst/>
            <a:cxnLst/>
            <a:rect l="l" t="t" r="r" b="b"/>
            <a:pathLst>
              <a:path w="1740662" h="385572">
                <a:moveTo>
                  <a:pt x="0" y="38557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52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4153789"/>
            <a:ext cx="1740662" cy="254508"/>
          </a:xfrm>
          <a:prstGeom prst="rect">
            <a:avLst/>
          </a:prstGeom>
        </p:spPr>
      </p:pic>
      <p:sp>
        <p:nvSpPr>
          <p:cNvPr id="1153" name="text 1"/>
          <p:cNvSpPr txBox="1"/>
          <p:nvPr/>
        </p:nvSpPr>
        <p:spPr>
          <a:xfrm>
            <a:off x="2694737" y="4210352"/>
            <a:ext cx="896399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JNO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23" name="object 1223"/>
          <p:cNvSpPr/>
          <p:nvPr/>
        </p:nvSpPr>
        <p:spPr>
          <a:xfrm>
            <a:off x="4356228" y="4153789"/>
            <a:ext cx="5398897" cy="385572"/>
          </a:xfrm>
          <a:custGeom>
            <a:avLst/>
            <a:gdLst/>
            <a:ahLst/>
            <a:cxnLst/>
            <a:rect l="l" t="t" r="r" b="b"/>
            <a:pathLst>
              <a:path w="5398897" h="385572">
                <a:moveTo>
                  <a:pt x="0" y="38557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54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4153789"/>
            <a:ext cx="5398897" cy="254508"/>
          </a:xfrm>
          <a:prstGeom prst="rect">
            <a:avLst/>
          </a:prstGeom>
        </p:spPr>
      </p:pic>
      <p:sp>
        <p:nvSpPr>
          <p:cNvPr id="1155" name="text 1"/>
          <p:cNvSpPr txBox="1"/>
          <p:nvPr/>
        </p:nvSpPr>
        <p:spPr>
          <a:xfrm>
            <a:off x="4447667" y="4210352"/>
            <a:ext cx="125547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OF = 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24" name="object 1224"/>
          <p:cNvSpPr/>
          <p:nvPr/>
        </p:nvSpPr>
        <p:spPr>
          <a:xfrm>
            <a:off x="2591104" y="4141598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5" name="object 1225"/>
          <p:cNvSpPr/>
          <p:nvPr/>
        </p:nvSpPr>
        <p:spPr>
          <a:xfrm>
            <a:off x="2603296" y="4141598"/>
            <a:ext cx="1740662" cy="12191"/>
          </a:xfrm>
          <a:custGeom>
            <a:avLst/>
            <a:gdLst/>
            <a:ahLst/>
            <a:cxnLst/>
            <a:rect l="l" t="t" r="r" b="b"/>
            <a:pathLst>
              <a:path w="1740662" h="12191">
                <a:moveTo>
                  <a:pt x="0" y="1219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6" name="object 1226"/>
          <p:cNvSpPr/>
          <p:nvPr/>
        </p:nvSpPr>
        <p:spPr>
          <a:xfrm>
            <a:off x="4344035" y="4141598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4356228" y="4141598"/>
            <a:ext cx="5398897" cy="12191"/>
          </a:xfrm>
          <a:custGeom>
            <a:avLst/>
            <a:gdLst/>
            <a:ahLst/>
            <a:cxnLst/>
            <a:rect l="l" t="t" r="r" b="b"/>
            <a:pathLst>
              <a:path w="5398897" h="12191">
                <a:moveTo>
                  <a:pt x="0" y="1219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8" name="object 1228"/>
          <p:cNvSpPr/>
          <p:nvPr/>
        </p:nvSpPr>
        <p:spPr>
          <a:xfrm>
            <a:off x="9755124" y="4141598"/>
            <a:ext cx="12192" cy="12191"/>
          </a:xfrm>
          <a:custGeom>
            <a:avLst/>
            <a:gdLst/>
            <a:ahLst/>
            <a:cxnLst/>
            <a:rect l="l" t="t" r="r" b="b"/>
            <a:pathLst>
              <a:path w="12192" h="12191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2591104" y="4153789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4344035" y="4153789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9755124" y="4153789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2603296" y="4551553"/>
            <a:ext cx="1740662" cy="384048"/>
          </a:xfrm>
          <a:custGeom>
            <a:avLst/>
            <a:gdLst/>
            <a:ahLst/>
            <a:cxnLst/>
            <a:rect l="l" t="t" r="r" b="b"/>
            <a:pathLst>
              <a:path w="1740662" h="384048">
                <a:moveTo>
                  <a:pt x="0" y="384048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5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4551553"/>
            <a:ext cx="1740662" cy="254508"/>
          </a:xfrm>
          <a:prstGeom prst="rect">
            <a:avLst/>
          </a:prstGeom>
        </p:spPr>
      </p:pic>
      <p:sp>
        <p:nvSpPr>
          <p:cNvPr id="1157" name="text 1"/>
          <p:cNvSpPr txBox="1"/>
          <p:nvPr/>
        </p:nvSpPr>
        <p:spPr>
          <a:xfrm>
            <a:off x="2694736" y="4608116"/>
            <a:ext cx="746038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JS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33" name="object 1233"/>
          <p:cNvSpPr/>
          <p:nvPr/>
        </p:nvSpPr>
        <p:spPr>
          <a:xfrm>
            <a:off x="4356228" y="4551553"/>
            <a:ext cx="5398897" cy="384048"/>
          </a:xfrm>
          <a:custGeom>
            <a:avLst/>
            <a:gdLst/>
            <a:ahLst/>
            <a:cxnLst/>
            <a:rect l="l" t="t" r="r" b="b"/>
            <a:pathLst>
              <a:path w="5398897" h="384048">
                <a:moveTo>
                  <a:pt x="0" y="384048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5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4551553"/>
            <a:ext cx="5398897" cy="254508"/>
          </a:xfrm>
          <a:prstGeom prst="rect">
            <a:avLst/>
          </a:prstGeom>
        </p:spPr>
      </p:pic>
      <p:sp>
        <p:nvSpPr>
          <p:cNvPr id="1159" name="text 1"/>
          <p:cNvSpPr txBox="1"/>
          <p:nvPr/>
        </p:nvSpPr>
        <p:spPr>
          <a:xfrm>
            <a:off x="4447667" y="4608116"/>
            <a:ext cx="12362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SF =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34" name="object 1234"/>
          <p:cNvSpPr/>
          <p:nvPr/>
        </p:nvSpPr>
        <p:spPr>
          <a:xfrm>
            <a:off x="2591104" y="453936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5" name="object 1235"/>
          <p:cNvSpPr/>
          <p:nvPr/>
        </p:nvSpPr>
        <p:spPr>
          <a:xfrm>
            <a:off x="2603296" y="4539361"/>
            <a:ext cx="1740662" cy="12192"/>
          </a:xfrm>
          <a:custGeom>
            <a:avLst/>
            <a:gdLst/>
            <a:ahLst/>
            <a:cxnLst/>
            <a:rect l="l" t="t" r="r" b="b"/>
            <a:pathLst>
              <a:path w="1740662" h="12192">
                <a:moveTo>
                  <a:pt x="0" y="1219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6" name="object 1236"/>
          <p:cNvSpPr/>
          <p:nvPr/>
        </p:nvSpPr>
        <p:spPr>
          <a:xfrm>
            <a:off x="4344035" y="453936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7" name="object 1237"/>
          <p:cNvSpPr/>
          <p:nvPr/>
        </p:nvSpPr>
        <p:spPr>
          <a:xfrm>
            <a:off x="4356228" y="4539361"/>
            <a:ext cx="5398897" cy="12192"/>
          </a:xfrm>
          <a:custGeom>
            <a:avLst/>
            <a:gdLst/>
            <a:ahLst/>
            <a:cxnLst/>
            <a:rect l="l" t="t" r="r" b="b"/>
            <a:pathLst>
              <a:path w="5398897" h="12192">
                <a:moveTo>
                  <a:pt x="0" y="1219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8" name="object 1238"/>
          <p:cNvSpPr/>
          <p:nvPr/>
        </p:nvSpPr>
        <p:spPr>
          <a:xfrm>
            <a:off x="9755124" y="4539361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9" name="object 1239"/>
          <p:cNvSpPr/>
          <p:nvPr/>
        </p:nvSpPr>
        <p:spPr>
          <a:xfrm>
            <a:off x="2591104" y="4551553"/>
            <a:ext cx="12192" cy="384048"/>
          </a:xfrm>
          <a:custGeom>
            <a:avLst/>
            <a:gdLst/>
            <a:ahLst/>
            <a:cxnLst/>
            <a:rect l="l" t="t" r="r" b="b"/>
            <a:pathLst>
              <a:path w="12192" h="384048">
                <a:moveTo>
                  <a:pt x="0" y="384048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0" name="object 1240"/>
          <p:cNvSpPr/>
          <p:nvPr/>
        </p:nvSpPr>
        <p:spPr>
          <a:xfrm>
            <a:off x="4344035" y="4551553"/>
            <a:ext cx="12192" cy="384048"/>
          </a:xfrm>
          <a:custGeom>
            <a:avLst/>
            <a:gdLst/>
            <a:ahLst/>
            <a:cxnLst/>
            <a:rect l="l" t="t" r="r" b="b"/>
            <a:pathLst>
              <a:path w="12192" h="384048">
                <a:moveTo>
                  <a:pt x="0" y="384048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1" name="object 1241"/>
          <p:cNvSpPr/>
          <p:nvPr/>
        </p:nvSpPr>
        <p:spPr>
          <a:xfrm>
            <a:off x="9755124" y="4551553"/>
            <a:ext cx="12192" cy="384048"/>
          </a:xfrm>
          <a:custGeom>
            <a:avLst/>
            <a:gdLst/>
            <a:ahLst/>
            <a:cxnLst/>
            <a:rect l="l" t="t" r="r" b="b"/>
            <a:pathLst>
              <a:path w="12192" h="384048">
                <a:moveTo>
                  <a:pt x="0" y="384048"/>
                </a:moveTo>
                <a:lnTo>
                  <a:pt x="0" y="0"/>
                </a:lnTo>
                <a:lnTo>
                  <a:pt x="12192" y="0"/>
                </a:lnTo>
                <a:lnTo>
                  <a:pt x="12192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2" name="object 1242"/>
          <p:cNvSpPr/>
          <p:nvPr/>
        </p:nvSpPr>
        <p:spPr>
          <a:xfrm>
            <a:off x="2603296" y="4949394"/>
            <a:ext cx="1740662" cy="384353"/>
          </a:xfrm>
          <a:custGeom>
            <a:avLst/>
            <a:gdLst/>
            <a:ahLst/>
            <a:cxnLst/>
            <a:rect l="l" t="t" r="r" b="b"/>
            <a:pathLst>
              <a:path w="1740662" h="384353">
                <a:moveTo>
                  <a:pt x="0" y="384353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79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4949317"/>
            <a:ext cx="1740662" cy="252984"/>
          </a:xfrm>
          <a:prstGeom prst="rect">
            <a:avLst/>
          </a:prstGeom>
        </p:spPr>
      </p:pic>
      <p:sp>
        <p:nvSpPr>
          <p:cNvPr id="1280" name="text 1"/>
          <p:cNvSpPr txBox="1"/>
          <p:nvPr/>
        </p:nvSpPr>
        <p:spPr>
          <a:xfrm>
            <a:off x="2694737" y="5004356"/>
            <a:ext cx="87716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JNS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43" name="object 1243"/>
          <p:cNvSpPr/>
          <p:nvPr/>
        </p:nvSpPr>
        <p:spPr>
          <a:xfrm>
            <a:off x="4356228" y="4949394"/>
            <a:ext cx="5398897" cy="384353"/>
          </a:xfrm>
          <a:custGeom>
            <a:avLst/>
            <a:gdLst/>
            <a:ahLst/>
            <a:cxnLst/>
            <a:rect l="l" t="t" r="r" b="b"/>
            <a:pathLst>
              <a:path w="5398897" h="384353">
                <a:moveTo>
                  <a:pt x="0" y="384353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84353"/>
                </a:lnTo>
                <a:lnTo>
                  <a:pt x="0" y="384353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81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4949317"/>
            <a:ext cx="5398897" cy="252984"/>
          </a:xfrm>
          <a:prstGeom prst="rect">
            <a:avLst/>
          </a:prstGeom>
        </p:spPr>
      </p:pic>
      <p:sp>
        <p:nvSpPr>
          <p:cNvPr id="1282" name="text 1"/>
          <p:cNvSpPr txBox="1"/>
          <p:nvPr/>
        </p:nvSpPr>
        <p:spPr>
          <a:xfrm>
            <a:off x="4447667" y="5004356"/>
            <a:ext cx="1236236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SF = 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44" name="object 1244"/>
          <p:cNvSpPr/>
          <p:nvPr/>
        </p:nvSpPr>
        <p:spPr>
          <a:xfrm>
            <a:off x="2591104" y="493560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5" name="object 1245"/>
          <p:cNvSpPr/>
          <p:nvPr/>
        </p:nvSpPr>
        <p:spPr>
          <a:xfrm>
            <a:off x="2603296" y="4935600"/>
            <a:ext cx="1740662" cy="12192"/>
          </a:xfrm>
          <a:custGeom>
            <a:avLst/>
            <a:gdLst/>
            <a:ahLst/>
            <a:cxnLst/>
            <a:rect l="l" t="t" r="r" b="b"/>
            <a:pathLst>
              <a:path w="1740662" h="12192">
                <a:moveTo>
                  <a:pt x="0" y="12193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6" name="object 1246"/>
          <p:cNvSpPr/>
          <p:nvPr/>
        </p:nvSpPr>
        <p:spPr>
          <a:xfrm>
            <a:off x="4344035" y="493560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7" name="object 1247"/>
          <p:cNvSpPr/>
          <p:nvPr/>
        </p:nvSpPr>
        <p:spPr>
          <a:xfrm>
            <a:off x="4356228" y="4935600"/>
            <a:ext cx="5398897" cy="12192"/>
          </a:xfrm>
          <a:custGeom>
            <a:avLst/>
            <a:gdLst/>
            <a:ahLst/>
            <a:cxnLst/>
            <a:rect l="l" t="t" r="r" b="b"/>
            <a:pathLst>
              <a:path w="5398897" h="12192">
                <a:moveTo>
                  <a:pt x="0" y="12193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8" name="object 1248"/>
          <p:cNvSpPr/>
          <p:nvPr/>
        </p:nvSpPr>
        <p:spPr>
          <a:xfrm>
            <a:off x="9755124" y="4935600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3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3"/>
                </a:lnTo>
                <a:lnTo>
                  <a:pt x="0" y="12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9" name="object 1249"/>
          <p:cNvSpPr/>
          <p:nvPr/>
        </p:nvSpPr>
        <p:spPr>
          <a:xfrm>
            <a:off x="2591104" y="4947870"/>
            <a:ext cx="12192" cy="385877"/>
          </a:xfrm>
          <a:custGeom>
            <a:avLst/>
            <a:gdLst/>
            <a:ahLst/>
            <a:cxnLst/>
            <a:rect l="l" t="t" r="r" b="b"/>
            <a:pathLst>
              <a:path w="12192" h="385877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0" name="object 1250"/>
          <p:cNvSpPr/>
          <p:nvPr/>
        </p:nvSpPr>
        <p:spPr>
          <a:xfrm>
            <a:off x="4344035" y="4947870"/>
            <a:ext cx="12192" cy="385877"/>
          </a:xfrm>
          <a:custGeom>
            <a:avLst/>
            <a:gdLst/>
            <a:ahLst/>
            <a:cxnLst/>
            <a:rect l="l" t="t" r="r" b="b"/>
            <a:pathLst>
              <a:path w="12192" h="385877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1" name="object 1251"/>
          <p:cNvSpPr/>
          <p:nvPr/>
        </p:nvSpPr>
        <p:spPr>
          <a:xfrm>
            <a:off x="9755124" y="4947870"/>
            <a:ext cx="12192" cy="385877"/>
          </a:xfrm>
          <a:custGeom>
            <a:avLst/>
            <a:gdLst/>
            <a:ahLst/>
            <a:cxnLst/>
            <a:rect l="l" t="t" r="r" b="b"/>
            <a:pathLst>
              <a:path w="12192" h="385877">
                <a:moveTo>
                  <a:pt x="0" y="385877"/>
                </a:moveTo>
                <a:lnTo>
                  <a:pt x="0" y="0"/>
                </a:lnTo>
                <a:lnTo>
                  <a:pt x="12192" y="0"/>
                </a:lnTo>
                <a:lnTo>
                  <a:pt x="12192" y="385877"/>
                </a:lnTo>
                <a:lnTo>
                  <a:pt x="0" y="3858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2" name="object 1252"/>
          <p:cNvSpPr/>
          <p:nvPr/>
        </p:nvSpPr>
        <p:spPr>
          <a:xfrm>
            <a:off x="2603296" y="5347411"/>
            <a:ext cx="1740662" cy="384048"/>
          </a:xfrm>
          <a:custGeom>
            <a:avLst/>
            <a:gdLst/>
            <a:ahLst/>
            <a:cxnLst/>
            <a:rect l="l" t="t" r="r" b="b"/>
            <a:pathLst>
              <a:path w="1740662" h="384048">
                <a:moveTo>
                  <a:pt x="0" y="384048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83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5347411"/>
            <a:ext cx="1740662" cy="254508"/>
          </a:xfrm>
          <a:prstGeom prst="rect">
            <a:avLst/>
          </a:prstGeom>
        </p:spPr>
      </p:pic>
      <p:sp>
        <p:nvSpPr>
          <p:cNvPr id="1284" name="text 1"/>
          <p:cNvSpPr txBox="1"/>
          <p:nvPr/>
        </p:nvSpPr>
        <p:spPr>
          <a:xfrm>
            <a:off x="2694737" y="5404025"/>
            <a:ext cx="734817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JZ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53" name="object 1253"/>
          <p:cNvSpPr/>
          <p:nvPr/>
        </p:nvSpPr>
        <p:spPr>
          <a:xfrm>
            <a:off x="4356228" y="5347411"/>
            <a:ext cx="5398897" cy="384048"/>
          </a:xfrm>
          <a:custGeom>
            <a:avLst/>
            <a:gdLst/>
            <a:ahLst/>
            <a:cxnLst/>
            <a:rect l="l" t="t" r="r" b="b"/>
            <a:pathLst>
              <a:path w="5398897" h="384048">
                <a:moveTo>
                  <a:pt x="0" y="384048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84048"/>
                </a:lnTo>
                <a:lnTo>
                  <a:pt x="0" y="384048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85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5347411"/>
            <a:ext cx="5398897" cy="254508"/>
          </a:xfrm>
          <a:prstGeom prst="rect">
            <a:avLst/>
          </a:prstGeom>
        </p:spPr>
      </p:pic>
      <p:sp>
        <p:nvSpPr>
          <p:cNvPr id="1286" name="text 1"/>
          <p:cNvSpPr txBox="1"/>
          <p:nvPr/>
        </p:nvSpPr>
        <p:spPr>
          <a:xfrm>
            <a:off x="4447667" y="5404025"/>
            <a:ext cx="2643672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result is zero, i.e, Z =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54" name="object 1254"/>
          <p:cNvSpPr/>
          <p:nvPr/>
        </p:nvSpPr>
        <p:spPr>
          <a:xfrm>
            <a:off x="2591104" y="533374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2603296" y="5333746"/>
            <a:ext cx="1740662" cy="12192"/>
          </a:xfrm>
          <a:custGeom>
            <a:avLst/>
            <a:gdLst/>
            <a:ahLst/>
            <a:cxnLst/>
            <a:rect l="l" t="t" r="r" b="b"/>
            <a:pathLst>
              <a:path w="1740662" h="12192">
                <a:moveTo>
                  <a:pt x="0" y="1219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4344035" y="533374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4356228" y="5333746"/>
            <a:ext cx="5398897" cy="12192"/>
          </a:xfrm>
          <a:custGeom>
            <a:avLst/>
            <a:gdLst/>
            <a:ahLst/>
            <a:cxnLst/>
            <a:rect l="l" t="t" r="r" b="b"/>
            <a:pathLst>
              <a:path w="5398897" h="12192">
                <a:moveTo>
                  <a:pt x="0" y="1219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9755124" y="5333746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2591104" y="5345887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4344035" y="5345887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9755124" y="5345887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2603296" y="5743651"/>
            <a:ext cx="1740662" cy="385572"/>
          </a:xfrm>
          <a:custGeom>
            <a:avLst/>
            <a:gdLst/>
            <a:ahLst/>
            <a:cxnLst/>
            <a:rect l="l" t="t" r="r" b="b"/>
            <a:pathLst>
              <a:path w="1740662" h="385572">
                <a:moveTo>
                  <a:pt x="0" y="38557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87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96" y="5743651"/>
            <a:ext cx="1740662" cy="254508"/>
          </a:xfrm>
          <a:prstGeom prst="rect">
            <a:avLst/>
          </a:prstGeom>
        </p:spPr>
      </p:pic>
      <p:sp>
        <p:nvSpPr>
          <p:cNvPr id="1288" name="text 1"/>
          <p:cNvSpPr txBox="1"/>
          <p:nvPr/>
        </p:nvSpPr>
        <p:spPr>
          <a:xfrm>
            <a:off x="2694737" y="5800214"/>
            <a:ext cx="86594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JNZ disp8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63" name="object 1263"/>
          <p:cNvSpPr/>
          <p:nvPr/>
        </p:nvSpPr>
        <p:spPr>
          <a:xfrm>
            <a:off x="4356228" y="5743651"/>
            <a:ext cx="5398897" cy="385572"/>
          </a:xfrm>
          <a:custGeom>
            <a:avLst/>
            <a:gdLst/>
            <a:ahLst/>
            <a:cxnLst/>
            <a:rect l="l" t="t" r="r" b="b"/>
            <a:pathLst>
              <a:path w="5398897" h="385572">
                <a:moveTo>
                  <a:pt x="0" y="38557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289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28" y="5743651"/>
            <a:ext cx="5398897" cy="254508"/>
          </a:xfrm>
          <a:prstGeom prst="rect">
            <a:avLst/>
          </a:prstGeom>
        </p:spPr>
      </p:pic>
      <p:sp>
        <p:nvSpPr>
          <p:cNvPr id="1290" name="text 1"/>
          <p:cNvSpPr txBox="1"/>
          <p:nvPr/>
        </p:nvSpPr>
        <p:spPr>
          <a:xfrm>
            <a:off x="4447668" y="5800214"/>
            <a:ext cx="2975815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r>
              <a:rPr sz="1400" b="1" spc="10" dirty="0">
                <a:latin typeface="Arial"/>
                <a:cs typeface="Arial"/>
              </a:rPr>
              <a:t>Jump if result is not zero, i.e, Z = 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64" name="object 1264"/>
          <p:cNvSpPr/>
          <p:nvPr/>
        </p:nvSpPr>
        <p:spPr>
          <a:xfrm>
            <a:off x="2591104" y="573145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5" name="object 1265"/>
          <p:cNvSpPr/>
          <p:nvPr/>
        </p:nvSpPr>
        <p:spPr>
          <a:xfrm>
            <a:off x="2603296" y="5731459"/>
            <a:ext cx="1740662" cy="12192"/>
          </a:xfrm>
          <a:custGeom>
            <a:avLst/>
            <a:gdLst/>
            <a:ahLst/>
            <a:cxnLst/>
            <a:rect l="l" t="t" r="r" b="b"/>
            <a:pathLst>
              <a:path w="1740662" h="12192">
                <a:moveTo>
                  <a:pt x="0" y="1219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6" name="object 1266"/>
          <p:cNvSpPr/>
          <p:nvPr/>
        </p:nvSpPr>
        <p:spPr>
          <a:xfrm>
            <a:off x="4344035" y="573145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7" name="object 1267"/>
          <p:cNvSpPr/>
          <p:nvPr/>
        </p:nvSpPr>
        <p:spPr>
          <a:xfrm>
            <a:off x="4356228" y="5731459"/>
            <a:ext cx="5398897" cy="12192"/>
          </a:xfrm>
          <a:custGeom>
            <a:avLst/>
            <a:gdLst/>
            <a:ahLst/>
            <a:cxnLst/>
            <a:rect l="l" t="t" r="r" b="b"/>
            <a:pathLst>
              <a:path w="5398897" h="12192">
                <a:moveTo>
                  <a:pt x="0" y="1219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8" name="object 1268"/>
          <p:cNvSpPr/>
          <p:nvPr/>
        </p:nvSpPr>
        <p:spPr>
          <a:xfrm>
            <a:off x="9755124" y="5731459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9" name="object 1269"/>
          <p:cNvSpPr/>
          <p:nvPr/>
        </p:nvSpPr>
        <p:spPr>
          <a:xfrm>
            <a:off x="2591104" y="5743651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0" name="object 1270"/>
          <p:cNvSpPr/>
          <p:nvPr/>
        </p:nvSpPr>
        <p:spPr>
          <a:xfrm>
            <a:off x="2591104" y="61292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1" name="object 1271"/>
          <p:cNvSpPr/>
          <p:nvPr/>
        </p:nvSpPr>
        <p:spPr>
          <a:xfrm>
            <a:off x="2591104" y="61292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2" name="object 1272"/>
          <p:cNvSpPr/>
          <p:nvPr/>
        </p:nvSpPr>
        <p:spPr>
          <a:xfrm>
            <a:off x="2603296" y="6129223"/>
            <a:ext cx="1740662" cy="12192"/>
          </a:xfrm>
          <a:custGeom>
            <a:avLst/>
            <a:gdLst/>
            <a:ahLst/>
            <a:cxnLst/>
            <a:rect l="l" t="t" r="r" b="b"/>
            <a:pathLst>
              <a:path w="1740662" h="12192">
                <a:moveTo>
                  <a:pt x="0" y="12192"/>
                </a:moveTo>
                <a:lnTo>
                  <a:pt x="0" y="0"/>
                </a:lnTo>
                <a:lnTo>
                  <a:pt x="1740663" y="0"/>
                </a:lnTo>
                <a:lnTo>
                  <a:pt x="1740663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3" name="object 1273"/>
          <p:cNvSpPr/>
          <p:nvPr/>
        </p:nvSpPr>
        <p:spPr>
          <a:xfrm>
            <a:off x="4344035" y="5743651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4" name="object 1274"/>
          <p:cNvSpPr/>
          <p:nvPr/>
        </p:nvSpPr>
        <p:spPr>
          <a:xfrm>
            <a:off x="4344035" y="61292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5" name="object 1275"/>
          <p:cNvSpPr/>
          <p:nvPr/>
        </p:nvSpPr>
        <p:spPr>
          <a:xfrm>
            <a:off x="4356228" y="6129223"/>
            <a:ext cx="5398897" cy="12192"/>
          </a:xfrm>
          <a:custGeom>
            <a:avLst/>
            <a:gdLst/>
            <a:ahLst/>
            <a:cxnLst/>
            <a:rect l="l" t="t" r="r" b="b"/>
            <a:pathLst>
              <a:path w="5398897" h="12192">
                <a:moveTo>
                  <a:pt x="0" y="12192"/>
                </a:moveTo>
                <a:lnTo>
                  <a:pt x="0" y="0"/>
                </a:lnTo>
                <a:lnTo>
                  <a:pt x="5398897" y="0"/>
                </a:lnTo>
                <a:lnTo>
                  <a:pt x="5398897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6" name="object 1276"/>
          <p:cNvSpPr/>
          <p:nvPr/>
        </p:nvSpPr>
        <p:spPr>
          <a:xfrm>
            <a:off x="9755124" y="5743651"/>
            <a:ext cx="12192" cy="385572"/>
          </a:xfrm>
          <a:custGeom>
            <a:avLst/>
            <a:gdLst/>
            <a:ahLst/>
            <a:cxnLst/>
            <a:rect l="l" t="t" r="r" b="b"/>
            <a:pathLst>
              <a:path w="12192" h="385572">
                <a:moveTo>
                  <a:pt x="0" y="385572"/>
                </a:moveTo>
                <a:lnTo>
                  <a:pt x="0" y="0"/>
                </a:lnTo>
                <a:lnTo>
                  <a:pt x="12192" y="0"/>
                </a:lnTo>
                <a:lnTo>
                  <a:pt x="12192" y="385572"/>
                </a:lnTo>
                <a:lnTo>
                  <a:pt x="0" y="3855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7" name="object 1277"/>
          <p:cNvSpPr/>
          <p:nvPr/>
        </p:nvSpPr>
        <p:spPr>
          <a:xfrm>
            <a:off x="9755124" y="61292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8" name="object 1278"/>
          <p:cNvSpPr/>
          <p:nvPr/>
        </p:nvSpPr>
        <p:spPr>
          <a:xfrm>
            <a:off x="9755124" y="6129223"/>
            <a:ext cx="12192" cy="12192"/>
          </a:xfrm>
          <a:custGeom>
            <a:avLst/>
            <a:gdLst/>
            <a:ahLst/>
            <a:cxnLst/>
            <a:rect l="l" t="t" r="r" b="b"/>
            <a:pathLst>
              <a:path w="12192" h="12192">
                <a:moveTo>
                  <a:pt x="0" y="12192"/>
                </a:moveTo>
                <a:lnTo>
                  <a:pt x="0" y="0"/>
                </a:lnTo>
                <a:lnTo>
                  <a:pt x="12192" y="0"/>
                </a:lnTo>
                <a:lnTo>
                  <a:pt x="12192" y="12192"/>
                </a:lnTo>
                <a:lnTo>
                  <a:pt x="0" y="121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780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1057</Words>
  <Application>Microsoft Office PowerPoint</Application>
  <PresentationFormat>Widescreen</PresentationFormat>
  <Paragraphs>244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Bernard MT Condensed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Abdullah</dc:creator>
  <cp:lastModifiedBy>Abdullah</cp:lastModifiedBy>
  <cp:revision>2</cp:revision>
  <dcterms:created xsi:type="dcterms:W3CDTF">2018-11-11T06:09:22Z</dcterms:created>
  <dcterms:modified xsi:type="dcterms:W3CDTF">2018-11-11T06:17:43Z</dcterms:modified>
</cp:coreProperties>
</file>